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28"/>
  </p:notesMasterIdLst>
  <p:handoutMasterIdLst>
    <p:handoutMasterId r:id="rId29"/>
  </p:handoutMasterIdLst>
  <p:sldIdLst>
    <p:sldId id="264" r:id="rId4"/>
    <p:sldId id="265" r:id="rId5"/>
    <p:sldId id="267" r:id="rId6"/>
    <p:sldId id="269" r:id="rId7"/>
    <p:sldId id="333" r:id="rId8"/>
    <p:sldId id="331" r:id="rId9"/>
    <p:sldId id="314" r:id="rId10"/>
    <p:sldId id="332" r:id="rId11"/>
    <p:sldId id="327" r:id="rId12"/>
    <p:sldId id="328" r:id="rId13"/>
    <p:sldId id="329" r:id="rId14"/>
    <p:sldId id="330" r:id="rId15"/>
    <p:sldId id="315" r:id="rId16"/>
    <p:sldId id="316" r:id="rId17"/>
    <p:sldId id="317" r:id="rId18"/>
    <p:sldId id="318" r:id="rId19"/>
    <p:sldId id="320" r:id="rId20"/>
    <p:sldId id="321" r:id="rId21"/>
    <p:sldId id="322" r:id="rId22"/>
    <p:sldId id="323" r:id="rId23"/>
    <p:sldId id="324" r:id="rId24"/>
    <p:sldId id="325" r:id="rId25"/>
    <p:sldId id="326" r:id="rId26"/>
    <p:sldId id="313"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66CCFF"/>
    <a:srgbClr val="00CC99"/>
    <a:srgbClr val="00CC66"/>
    <a:srgbClr val="339933"/>
    <a:srgbClr val="FF7C80"/>
    <a:srgbClr val="0000CC"/>
    <a:srgbClr val="009999"/>
    <a:srgbClr val="CC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90" d="100"/>
          <a:sy n="90" d="100"/>
        </p:scale>
        <p:origin x="816" y="120"/>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notesViewPr>
    <p:cSldViewPr snapToGrid="0">
      <p:cViewPr varScale="1">
        <p:scale>
          <a:sx n="55" d="100"/>
          <a:sy n="55" d="100"/>
        </p:scale>
        <p:origin x="1656"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A72030-2968-4BFE-B5BD-181BD7AC75A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88BDC0-5C3E-48AC-8602-37CEDBFCEE1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08782-B803-4F1B-9A25-34A5A09E932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9A137-8662-43A7-8075-ED0F71F91AE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pic>
        <p:nvPicPr>
          <p:cNvPr id="2050" name="Picture 2" descr="C:\Users\Administrator\Pictures\图片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3074" name="Picture 2" descr="C:\Users\Administrator\Pictures\图片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pic>
        <p:nvPicPr>
          <p:cNvPr id="4" name="Picture 2" descr="C:\Users\Administrator\Pictures\图片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7170"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56283" y="1580606"/>
            <a:ext cx="5213259" cy="901338"/>
          </a:xfrm>
          <a:prstGeom prst="rect">
            <a:avLst/>
          </a:prstGeom>
        </p:spPr>
        <p:txBody>
          <a:bodyPr anchor="b"/>
          <a:lstStyle>
            <a:lvl1pPr>
              <a:defRPr sz="6000"/>
            </a:lvl1pPr>
          </a:lstStyle>
          <a:p>
            <a:r>
              <a:rPr lang="zh-CN" altLang="en-US" dirty="0" smtClean="0"/>
              <a:t>单击此处编辑</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pic>
        <p:nvPicPr>
          <p:cNvPr id="8194" name="Picture 2" descr="C:\Users\Administrator\Pictures\图片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87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56283" y="1580606"/>
            <a:ext cx="5213259" cy="901338"/>
          </a:xfrm>
          <a:prstGeom prst="rect">
            <a:avLst/>
          </a:prstGeom>
        </p:spPr>
        <p:txBody>
          <a:bodyPr anchor="b"/>
          <a:lstStyle>
            <a:lvl1pPr>
              <a:defRPr sz="6000"/>
            </a:lvl1pPr>
          </a:lstStyle>
          <a:p>
            <a:r>
              <a:rPr lang="zh-CN" altLang="en-US" dirty="0" smtClean="0"/>
              <a:t>单击此处编辑</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6000"/>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endParaRPr lang="zh-CN" altLang="en-US" dirty="0"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56283" y="1580606"/>
            <a:ext cx="5213259" cy="901338"/>
          </a:xfrm>
          <a:prstGeom prst="rect">
            <a:avLst/>
          </a:prstGeom>
        </p:spPr>
        <p:txBody>
          <a:bodyPr anchor="b"/>
          <a:lstStyle>
            <a:lvl1pPr>
              <a:defRPr sz="6000"/>
            </a:lvl1pPr>
          </a:lstStyle>
          <a:p>
            <a:r>
              <a:rPr lang="zh-CN" altLang="en-US" dirty="0" smtClean="0"/>
              <a:t>单击此处编辑</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87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28775"/>
            <a:ext cx="8229600" cy="475297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87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8" Type="http://schemas.openxmlformats.org/officeDocument/2006/relationships/theme" Target="../theme/theme2.xml"/><Relationship Id="rId17" Type="http://schemas.openxmlformats.org/officeDocument/2006/relationships/image" Target="../media/image1.jpeg"/><Relationship Id="rId16" Type="http://schemas.openxmlformats.org/officeDocument/2006/relationships/slideLayout" Target="../slideLayouts/slideLayout2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C:\Users\Administrator\Pictures\图片3.jp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Users\Administrator\Pictures\图片3.jp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9" Type="http://schemas.openxmlformats.org/officeDocument/2006/relationships/image" Target="../media/image22.GIF"/><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slideLayout" Target="../slideLayouts/slideLayout5.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1.avi"/><Relationship Id="rId1" Type="http://schemas.openxmlformats.org/officeDocument/2006/relationships/video" Target="../media/media1.avi"/></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a:xfrm>
            <a:off x="0" y="2788417"/>
            <a:ext cx="9144000" cy="836912"/>
          </a:xfrm>
        </p:spPr>
        <p:txBody>
          <a:bodyPr/>
          <a:lstStyle/>
          <a:p>
            <a:pPr>
              <a:defRPr/>
            </a:pPr>
            <a:r>
              <a:rPr lang="zh-CN" altLang="en-US" sz="5400" dirty="0">
                <a:solidFill>
                  <a:srgbClr val="00B0F0"/>
                </a:solidFill>
                <a:effectLst>
                  <a:outerShdw blurRad="38100" dist="38100" dir="2700000" algn="tl">
                    <a:srgbClr val="000000">
                      <a:alpha val="43137"/>
                    </a:srgbClr>
                  </a:outerShdw>
                </a:effectLst>
              </a:rPr>
              <a:t>虚拟现实与增强现实技术概论</a:t>
            </a:r>
            <a:endParaRPr lang="zh-CN" altLang="en-US" sz="5400" i="0" dirty="0" smtClean="0">
              <a:solidFill>
                <a:srgbClr val="00B0F0"/>
              </a:solidFill>
              <a:effectLst>
                <a:outerShdw blurRad="38100" dist="38100" dir="2700000" algn="tl">
                  <a:srgbClr val="000000">
                    <a:alpha val="43137"/>
                  </a:srgbClr>
                </a:outerShdw>
              </a:effectLst>
            </a:endParaRPr>
          </a:p>
        </p:txBody>
      </p:sp>
      <p:sp>
        <p:nvSpPr>
          <p:cNvPr id="2051" name="Rectangle 5"/>
          <p:cNvSpPr>
            <a:spLocks noGrp="1" noChangeArrowheads="1"/>
          </p:cNvSpPr>
          <p:nvPr>
            <p:ph type="subTitle" idx="1"/>
          </p:nvPr>
        </p:nvSpPr>
        <p:spPr>
          <a:xfrm>
            <a:off x="7157698" y="6613252"/>
            <a:ext cx="1351599" cy="250131"/>
          </a:xfrm>
        </p:spPr>
        <p:txBody>
          <a:bodyPr/>
          <a:lstStyle/>
          <a:p>
            <a:pPr eaLnBrk="1" hangingPunct="1"/>
            <a:endParaRPr lang="zh-CN" altLang="en-US" sz="1400" b="1" dirty="0" smtClean="0">
              <a:effectLst/>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51148" y="992749"/>
            <a:ext cx="8345423" cy="2455126"/>
          </a:xfrm>
        </p:spPr>
        <p:txBody>
          <a:bodyPr/>
          <a:lstStyle/>
          <a:p>
            <a:pPr>
              <a:lnSpc>
                <a:spcPct val="130000"/>
              </a:lnSpc>
            </a:pPr>
            <a:r>
              <a:rPr lang="en-US" altLang="zh-CN" sz="2800" b="1" dirty="0" smtClean="0">
                <a:solidFill>
                  <a:srgbClr val="0070C0"/>
                </a:solidFill>
              </a:rPr>
              <a:t>6.1.1</a:t>
            </a:r>
            <a:r>
              <a:rPr lang="zh-CN" altLang="en-US" sz="2800" b="1" dirty="0">
                <a:solidFill>
                  <a:srgbClr val="0070C0"/>
                </a:solidFill>
              </a:rPr>
              <a:t>三维全景的分类</a:t>
            </a:r>
            <a:endParaRPr lang="zh-CN" altLang="en-US" sz="2800" b="1" dirty="0">
              <a:solidFill>
                <a:srgbClr val="0070C0"/>
              </a:solidFill>
            </a:endParaRPr>
          </a:p>
          <a:p>
            <a:r>
              <a:rPr lang="en-US" altLang="zh-CN" b="1" dirty="0" smtClean="0"/>
              <a:t>3</a:t>
            </a:r>
            <a:r>
              <a:rPr lang="en-US" altLang="zh-CN" b="1" dirty="0"/>
              <a:t>.</a:t>
            </a:r>
            <a:r>
              <a:rPr lang="zh-CN" altLang="zh-CN" b="1" dirty="0"/>
              <a:t>立方体</a:t>
            </a:r>
            <a:r>
              <a:rPr lang="zh-CN" altLang="zh-CN" b="1" dirty="0" smtClean="0"/>
              <a:t>全景</a:t>
            </a:r>
            <a:endParaRPr lang="en-US" altLang="zh-CN" b="1" dirty="0" smtClean="0"/>
          </a:p>
          <a:p>
            <a:pPr>
              <a:lnSpc>
                <a:spcPct val="150000"/>
              </a:lnSpc>
            </a:pPr>
            <a:r>
              <a:rPr lang="en-US" altLang="zh-CN" dirty="0"/>
              <a:t> </a:t>
            </a:r>
            <a:r>
              <a:rPr lang="en-US" altLang="zh-CN" dirty="0" smtClean="0"/>
              <a:t>   </a:t>
            </a:r>
            <a:r>
              <a:rPr lang="zh-CN" altLang="zh-CN" sz="2000" b="1" dirty="0" smtClean="0">
                <a:solidFill>
                  <a:srgbClr val="FF0000"/>
                </a:solidFill>
              </a:rPr>
              <a:t>立方体</a:t>
            </a:r>
            <a:r>
              <a:rPr lang="zh-CN" altLang="zh-CN" sz="2000" b="1" dirty="0">
                <a:solidFill>
                  <a:srgbClr val="FF0000"/>
                </a:solidFill>
              </a:rPr>
              <a:t>全景图</a:t>
            </a:r>
            <a:r>
              <a:rPr lang="zh-CN" altLang="zh-CN" sz="2000" b="1" dirty="0"/>
              <a:t>由</a:t>
            </a:r>
            <a:r>
              <a:rPr lang="en-US" altLang="zh-CN" sz="2000" b="1" dirty="0"/>
              <a:t>6</a:t>
            </a:r>
            <a:r>
              <a:rPr lang="zh-CN" altLang="zh-CN" sz="2000" b="1" dirty="0"/>
              <a:t>个平面投影图像组合</a:t>
            </a:r>
            <a:r>
              <a:rPr lang="zh-CN" altLang="zh-CN" sz="2000" dirty="0"/>
              <a:t>而成，即将全景图投影到一个立方体的内表面上</a:t>
            </a:r>
            <a:r>
              <a:rPr lang="zh-CN" altLang="zh-CN" sz="2000" dirty="0" smtClean="0"/>
              <a:t>。</a:t>
            </a:r>
            <a:r>
              <a:rPr lang="zh-CN" altLang="zh-CN" sz="2000" b="1" dirty="0" smtClean="0">
                <a:solidFill>
                  <a:srgbClr val="0000CC"/>
                </a:solidFill>
              </a:rPr>
              <a:t>立方体</a:t>
            </a:r>
            <a:r>
              <a:rPr lang="zh-CN" altLang="zh-CN" sz="2000" b="1" dirty="0">
                <a:solidFill>
                  <a:srgbClr val="0000CC"/>
                </a:solidFill>
              </a:rPr>
              <a:t>全景图可以实现水平方向</a:t>
            </a:r>
            <a:r>
              <a:rPr lang="en-US" altLang="zh-CN" sz="2000" b="1" dirty="0">
                <a:solidFill>
                  <a:srgbClr val="0000CC"/>
                </a:solidFill>
              </a:rPr>
              <a:t>360</a:t>
            </a:r>
            <a:r>
              <a:rPr lang="zh-CN" altLang="zh-CN" sz="2000" b="1" dirty="0">
                <a:solidFill>
                  <a:srgbClr val="0000CC"/>
                </a:solidFill>
              </a:rPr>
              <a:t>度旋转、垂直方向</a:t>
            </a:r>
            <a:r>
              <a:rPr lang="en-US" altLang="zh-CN" sz="2000" b="1" dirty="0">
                <a:solidFill>
                  <a:srgbClr val="0000CC"/>
                </a:solidFill>
              </a:rPr>
              <a:t>180</a:t>
            </a:r>
            <a:r>
              <a:rPr lang="zh-CN" altLang="zh-CN" sz="2000" b="1" dirty="0">
                <a:solidFill>
                  <a:srgbClr val="0000CC"/>
                </a:solidFill>
              </a:rPr>
              <a:t>度俯视和仰视的视线观察</a:t>
            </a:r>
            <a:r>
              <a:rPr lang="zh-CN" altLang="zh-CN" sz="2000" dirty="0"/>
              <a:t>。</a:t>
            </a:r>
            <a:endParaRPr lang="zh-CN" altLang="zh-CN" sz="2000" dirty="0"/>
          </a:p>
          <a:p>
            <a:pPr>
              <a:lnSpc>
                <a:spcPct val="150000"/>
              </a:lnSpc>
            </a:pPr>
            <a:endParaRPr lang="en-US" altLang="zh-CN" dirty="0" smtClean="0"/>
          </a:p>
          <a:p>
            <a:pPr>
              <a:lnSpc>
                <a:spcPct val="130000"/>
              </a:lnSpc>
            </a:pPr>
            <a:endParaRPr lang="zh-CN" altLang="en-US"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4" name="图片 14" descr="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5576" y="3748454"/>
            <a:ext cx="2865330" cy="254483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8" name="Picture 2" descr="http://www.cnquanjing.com/uploads/allimg/120723/1-120H309550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780" y="3551717"/>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97603" y="6154784"/>
            <a:ext cx="2383872" cy="276999"/>
          </a:xfrm>
          <a:prstGeom prst="rect">
            <a:avLst/>
          </a:prstGeom>
        </p:spPr>
        <p:txBody>
          <a:bodyPr wrap="square">
            <a:spAutoFit/>
          </a:bodyPr>
          <a:lstStyle/>
          <a:p>
            <a:pPr algn="ctr"/>
            <a:r>
              <a:rPr lang="zh-CN" altLang="en-US" sz="1200" b="1" dirty="0" smtClean="0"/>
              <a:t>立方体全景示意图</a:t>
            </a:r>
            <a:r>
              <a:rPr lang="en-US" altLang="zh-CN" sz="1200" b="1" dirty="0" smtClean="0"/>
              <a:t>1</a:t>
            </a:r>
            <a:endParaRPr lang="zh-CN" altLang="en-US" sz="1200" b="1" dirty="0"/>
          </a:p>
        </p:txBody>
      </p:sp>
      <p:sp>
        <p:nvSpPr>
          <p:cNvPr id="10" name="矩形 9"/>
          <p:cNvSpPr/>
          <p:nvPr/>
        </p:nvSpPr>
        <p:spPr>
          <a:xfrm>
            <a:off x="5074203" y="6156418"/>
            <a:ext cx="2383872" cy="276999"/>
          </a:xfrm>
          <a:prstGeom prst="rect">
            <a:avLst/>
          </a:prstGeom>
        </p:spPr>
        <p:txBody>
          <a:bodyPr wrap="square">
            <a:spAutoFit/>
          </a:bodyPr>
          <a:lstStyle/>
          <a:p>
            <a:pPr algn="ctr"/>
            <a:r>
              <a:rPr lang="zh-CN" altLang="en-US" sz="1200" b="1" dirty="0" smtClean="0"/>
              <a:t>立方体全景示意图</a:t>
            </a:r>
            <a:r>
              <a:rPr lang="en-US" altLang="zh-CN" sz="1200" b="1" dirty="0" smtClean="0"/>
              <a:t>2</a:t>
            </a:r>
            <a:endParaRPr lang="zh-CN" altLang="en-US" sz="12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51148" y="992749"/>
            <a:ext cx="8345423" cy="2035677"/>
          </a:xfrm>
        </p:spPr>
        <p:txBody>
          <a:bodyPr/>
          <a:lstStyle/>
          <a:p>
            <a:pPr>
              <a:lnSpc>
                <a:spcPct val="130000"/>
              </a:lnSpc>
            </a:pPr>
            <a:r>
              <a:rPr lang="en-US" altLang="zh-CN" sz="2800" b="1" dirty="0" smtClean="0">
                <a:solidFill>
                  <a:srgbClr val="0070C0"/>
                </a:solidFill>
              </a:rPr>
              <a:t>6.1.1</a:t>
            </a:r>
            <a:r>
              <a:rPr lang="zh-CN" altLang="en-US" sz="2800" b="1" dirty="0">
                <a:solidFill>
                  <a:srgbClr val="0070C0"/>
                </a:solidFill>
              </a:rPr>
              <a:t>三维全景的分类</a:t>
            </a:r>
            <a:endParaRPr lang="zh-CN" altLang="en-US" sz="2800" b="1" dirty="0">
              <a:solidFill>
                <a:srgbClr val="0070C0"/>
              </a:solidFill>
            </a:endParaRPr>
          </a:p>
          <a:p>
            <a:r>
              <a:rPr lang="en-US" altLang="zh-CN" b="1" dirty="0" smtClean="0"/>
              <a:t>4.</a:t>
            </a:r>
            <a:r>
              <a:rPr lang="zh-CN" altLang="zh-CN" b="1" dirty="0" smtClean="0"/>
              <a:t>对象全景</a:t>
            </a:r>
            <a:endParaRPr lang="en-US" altLang="zh-CN" b="1" dirty="0" smtClean="0"/>
          </a:p>
          <a:p>
            <a:pPr>
              <a:lnSpc>
                <a:spcPct val="130000"/>
              </a:lnSpc>
            </a:pPr>
            <a:r>
              <a:rPr lang="en-US" altLang="zh-CN" sz="2000" dirty="0" smtClean="0"/>
              <a:t>        </a:t>
            </a:r>
            <a:r>
              <a:rPr lang="zh-CN" altLang="zh-CN" sz="2000" dirty="0" smtClean="0">
                <a:solidFill>
                  <a:srgbClr val="FF0000"/>
                </a:solidFill>
              </a:rPr>
              <a:t>对象</a:t>
            </a:r>
            <a:r>
              <a:rPr lang="zh-CN" altLang="zh-CN" sz="2000" dirty="0">
                <a:solidFill>
                  <a:srgbClr val="FF0000"/>
                </a:solidFill>
              </a:rPr>
              <a:t>全景是</a:t>
            </a:r>
            <a:r>
              <a:rPr lang="zh-CN" altLang="zh-CN" sz="2000" b="1" dirty="0">
                <a:solidFill>
                  <a:srgbClr val="FF0000"/>
                </a:solidFill>
              </a:rPr>
              <a:t>以一件物体（即对象）为中心，通过立体</a:t>
            </a:r>
            <a:r>
              <a:rPr lang="en-US" altLang="zh-CN" sz="2000" b="1" dirty="0">
                <a:solidFill>
                  <a:srgbClr val="FF0000"/>
                </a:solidFill>
              </a:rPr>
              <a:t>360</a:t>
            </a:r>
            <a:r>
              <a:rPr lang="zh-CN" altLang="zh-CN" sz="2000" b="1" dirty="0">
                <a:solidFill>
                  <a:srgbClr val="FF0000"/>
                </a:solidFill>
              </a:rPr>
              <a:t>度球面上的众多视角来看物体，</a:t>
            </a:r>
            <a:r>
              <a:rPr lang="zh-CN" altLang="zh-CN" sz="2000" dirty="0">
                <a:solidFill>
                  <a:srgbClr val="FF0000"/>
                </a:solidFill>
              </a:rPr>
              <a:t>从而生成对这个对象的全方位的图像信息</a:t>
            </a:r>
            <a:r>
              <a:rPr lang="zh-CN" altLang="zh-CN" sz="2000" dirty="0" smtClean="0">
                <a:solidFill>
                  <a:srgbClr val="FF0000"/>
                </a:solidFill>
              </a:rPr>
              <a:t>。</a:t>
            </a:r>
            <a:endParaRPr lang="en-US" altLang="zh-CN" sz="2000" dirty="0" smtClean="0">
              <a:solidFill>
                <a:srgbClr val="FF0000"/>
              </a:solidFill>
            </a:endParaRPr>
          </a:p>
          <a:p>
            <a:endParaRPr lang="zh-CN" altLang="zh-CN" dirty="0" smtClean="0"/>
          </a:p>
          <a:p>
            <a:pPr>
              <a:lnSpc>
                <a:spcPct val="130000"/>
              </a:lnSpc>
            </a:pPr>
            <a:endParaRPr lang="zh-CN" altLang="en-US"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8" name="组合 457"/>
          <p:cNvGrpSpPr/>
          <p:nvPr/>
        </p:nvGrpSpPr>
        <p:grpSpPr bwMode="auto">
          <a:xfrm>
            <a:off x="1118454" y="3281359"/>
            <a:ext cx="3310933" cy="2565768"/>
            <a:chOff x="0" y="0"/>
            <a:chExt cx="35909" cy="32575"/>
          </a:xfrm>
        </p:grpSpPr>
        <p:pic>
          <p:nvPicPr>
            <p:cNvPr id="19"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25" y="0"/>
              <a:ext cx="5906" cy="77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65" y="2952"/>
              <a:ext cx="7048" cy="8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2" y="12763"/>
              <a:ext cx="6477" cy="8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 y="21050"/>
              <a:ext cx="6572" cy="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92" y="24955"/>
              <a:ext cx="5239" cy="7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8" name="图片 4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4" y="20193"/>
              <a:ext cx="7144" cy="8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4" name="图片 45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1620"/>
              <a:ext cx="6858" cy="9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6" name="图片 45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62" y="2762"/>
              <a:ext cx="7144" cy="8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5122" name="Picture 2" descr="http://imgsrc.baidu.com/forum/w%3D580/sign=f6ee7797c1fdfc03e578e3b0e43f87a9/1b95a73533fa828b980c1c8aff1f4134960a5ad3.jpg"/>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878577" y="3349914"/>
            <a:ext cx="3810000" cy="2533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矩形 21"/>
          <p:cNvSpPr/>
          <p:nvPr/>
        </p:nvSpPr>
        <p:spPr>
          <a:xfrm>
            <a:off x="1338043" y="5956678"/>
            <a:ext cx="3091344" cy="276999"/>
          </a:xfrm>
          <a:prstGeom prst="rect">
            <a:avLst/>
          </a:prstGeom>
        </p:spPr>
        <p:txBody>
          <a:bodyPr wrap="square">
            <a:spAutoFit/>
          </a:bodyPr>
          <a:lstStyle/>
          <a:p>
            <a:pPr algn="ctr"/>
            <a:r>
              <a:rPr lang="zh-CN" altLang="en-US" sz="1200" b="1" dirty="0" smtClean="0"/>
              <a:t>对象全景静态示意图</a:t>
            </a:r>
            <a:endParaRPr lang="zh-CN" altLang="en-US" sz="1200" b="1" dirty="0"/>
          </a:p>
        </p:txBody>
      </p:sp>
      <p:sp>
        <p:nvSpPr>
          <p:cNvPr id="23" name="矩形 22"/>
          <p:cNvSpPr/>
          <p:nvPr/>
        </p:nvSpPr>
        <p:spPr>
          <a:xfrm>
            <a:off x="5329018" y="5956677"/>
            <a:ext cx="3091344" cy="276999"/>
          </a:xfrm>
          <a:prstGeom prst="rect">
            <a:avLst/>
          </a:prstGeom>
        </p:spPr>
        <p:txBody>
          <a:bodyPr wrap="square">
            <a:spAutoFit/>
          </a:bodyPr>
          <a:lstStyle/>
          <a:p>
            <a:pPr algn="ctr"/>
            <a:r>
              <a:rPr lang="zh-CN" altLang="en-US" sz="1200" b="1" dirty="0" smtClean="0"/>
              <a:t>对象全景动态示意图</a:t>
            </a:r>
            <a:endParaRPr lang="zh-CN" altLang="en-US" sz="1200" b="1" dirty="0"/>
          </a:p>
        </p:txBody>
      </p:sp>
      <p:sp>
        <p:nvSpPr>
          <p:cNvPr id="24" name="五角星 23"/>
          <p:cNvSpPr/>
          <p:nvPr/>
        </p:nvSpPr>
        <p:spPr>
          <a:xfrm>
            <a:off x="7707662" y="400029"/>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51148" y="992749"/>
            <a:ext cx="8345423" cy="2824242"/>
          </a:xfrm>
        </p:spPr>
        <p:txBody>
          <a:bodyPr/>
          <a:lstStyle/>
          <a:p>
            <a:pPr>
              <a:lnSpc>
                <a:spcPct val="130000"/>
              </a:lnSpc>
            </a:pPr>
            <a:r>
              <a:rPr lang="en-US" altLang="zh-CN" sz="2800" b="1" dirty="0" smtClean="0">
                <a:solidFill>
                  <a:srgbClr val="0070C0"/>
                </a:solidFill>
              </a:rPr>
              <a:t>6.1.1</a:t>
            </a:r>
            <a:r>
              <a:rPr lang="zh-CN" altLang="en-US" sz="2800" b="1" dirty="0">
                <a:solidFill>
                  <a:srgbClr val="0070C0"/>
                </a:solidFill>
              </a:rPr>
              <a:t>三维全景的分类</a:t>
            </a:r>
            <a:endParaRPr lang="zh-CN" altLang="en-US" sz="2800" b="1" dirty="0">
              <a:solidFill>
                <a:srgbClr val="0070C0"/>
              </a:solidFill>
            </a:endParaRPr>
          </a:p>
          <a:p>
            <a:r>
              <a:rPr lang="en-US" altLang="zh-CN" b="1" dirty="0" smtClean="0"/>
              <a:t>5.</a:t>
            </a:r>
            <a:r>
              <a:rPr lang="zh-CN" altLang="zh-CN" b="1" dirty="0" smtClean="0"/>
              <a:t>球形视频</a:t>
            </a:r>
            <a:endParaRPr lang="en-US" altLang="zh-CN" b="1" dirty="0" smtClean="0"/>
          </a:p>
          <a:p>
            <a:pPr>
              <a:lnSpc>
                <a:spcPct val="150000"/>
              </a:lnSpc>
            </a:pPr>
            <a:r>
              <a:rPr lang="en-US" altLang="zh-CN" dirty="0" smtClean="0"/>
              <a:t>       </a:t>
            </a:r>
            <a:r>
              <a:rPr lang="zh-CN" altLang="zh-CN" sz="2000" dirty="0" smtClean="0"/>
              <a:t>球形</a:t>
            </a:r>
            <a:r>
              <a:rPr lang="zh-CN" altLang="zh-CN" sz="2000" dirty="0"/>
              <a:t>视频生成的是</a:t>
            </a:r>
            <a:r>
              <a:rPr lang="zh-CN" altLang="zh-CN" sz="2000" b="1" dirty="0">
                <a:solidFill>
                  <a:srgbClr val="FF0000"/>
                </a:solidFill>
              </a:rPr>
              <a:t>动态全景视频，观众可以看到全方位、全角度的视频直播</a:t>
            </a:r>
            <a:r>
              <a:rPr lang="zh-CN" altLang="zh-CN" sz="2000" b="1" dirty="0" smtClean="0">
                <a:solidFill>
                  <a:srgbClr val="FF0000"/>
                </a:solidFill>
              </a:rPr>
              <a:t>。</a:t>
            </a:r>
            <a:r>
              <a:rPr lang="zh-CN" altLang="zh-CN" sz="2000" dirty="0"/>
              <a:t>但是该项技术对网络带宽的要求较高，有可能限制其发展</a:t>
            </a:r>
            <a:r>
              <a:rPr lang="zh-CN" altLang="zh-CN" sz="2000" dirty="0" smtClean="0"/>
              <a:t>。</a:t>
            </a:r>
            <a:endParaRPr lang="zh-CN" altLang="zh-CN" sz="2000" dirty="0" smtClean="0"/>
          </a:p>
          <a:p>
            <a:pPr>
              <a:lnSpc>
                <a:spcPct val="130000"/>
              </a:lnSpc>
            </a:pPr>
            <a:endParaRPr lang="zh-CN" altLang="en-US"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8" name="图片 27" descr="C:\Users\Administrator\Desktop\全景技术书稿\5.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1187" y="3464938"/>
            <a:ext cx="3598534" cy="2209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http://imgs.focus.cn/upload/pics/37384/a_3738376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780" y="3464938"/>
            <a:ext cx="3724712" cy="2209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矩形 8"/>
          <p:cNvSpPr/>
          <p:nvPr/>
        </p:nvSpPr>
        <p:spPr>
          <a:xfrm>
            <a:off x="1134782" y="5808653"/>
            <a:ext cx="3091344" cy="276999"/>
          </a:xfrm>
          <a:prstGeom prst="rect">
            <a:avLst/>
          </a:prstGeom>
        </p:spPr>
        <p:txBody>
          <a:bodyPr wrap="square">
            <a:spAutoFit/>
          </a:bodyPr>
          <a:lstStyle/>
          <a:p>
            <a:pPr algn="ctr"/>
            <a:r>
              <a:rPr lang="zh-CN" altLang="en-US" sz="1200" b="1" dirty="0" smtClean="0"/>
              <a:t>球形视频直播</a:t>
            </a:r>
            <a:endParaRPr lang="zh-CN" altLang="en-US" sz="1200" b="1" dirty="0"/>
          </a:p>
        </p:txBody>
      </p:sp>
      <p:sp>
        <p:nvSpPr>
          <p:cNvPr id="10" name="矩形 9"/>
          <p:cNvSpPr/>
          <p:nvPr/>
        </p:nvSpPr>
        <p:spPr>
          <a:xfrm>
            <a:off x="5056464" y="5808653"/>
            <a:ext cx="3091344" cy="276999"/>
          </a:xfrm>
          <a:prstGeom prst="rect">
            <a:avLst/>
          </a:prstGeom>
        </p:spPr>
        <p:txBody>
          <a:bodyPr wrap="square">
            <a:spAutoFit/>
          </a:bodyPr>
          <a:lstStyle/>
          <a:p>
            <a:pPr algn="ctr"/>
            <a:r>
              <a:rPr lang="zh-CN" altLang="en-US" sz="1200" b="1" dirty="0" smtClean="0"/>
              <a:t>球幕影院实景</a:t>
            </a:r>
            <a:endParaRPr lang="zh-CN" altLang="en-US" sz="12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358201" y="749468"/>
            <a:ext cx="3265843" cy="819273"/>
          </a:xfrm>
        </p:spPr>
        <p:txBody>
          <a:bodyPr/>
          <a:lstStyle/>
          <a:p>
            <a:pPr>
              <a:lnSpc>
                <a:spcPct val="200000"/>
              </a:lnSpc>
            </a:pPr>
            <a:r>
              <a:rPr lang="en-US" altLang="zh-CN" sz="2800" b="1" dirty="0">
                <a:solidFill>
                  <a:srgbClr val="0070C0"/>
                </a:solidFill>
              </a:rPr>
              <a:t>6.1.2 </a:t>
            </a:r>
            <a:r>
              <a:rPr lang="zh-CN" altLang="en-US" sz="2800" b="1" dirty="0">
                <a:solidFill>
                  <a:srgbClr val="0070C0"/>
                </a:solidFill>
              </a:rPr>
              <a:t>三维全景</a:t>
            </a:r>
            <a:r>
              <a:rPr lang="zh-CN" altLang="en-US" sz="2800" b="1" dirty="0" smtClean="0">
                <a:solidFill>
                  <a:srgbClr val="0070C0"/>
                </a:solidFill>
              </a:rPr>
              <a:t>特点</a:t>
            </a: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666226" y="1786243"/>
          <a:ext cx="7963948" cy="4419600"/>
        </p:xfrm>
        <a:graphic>
          <a:graphicData uri="http://schemas.openxmlformats.org/drawingml/2006/table">
            <a:tbl>
              <a:tblPr firstRow="1" bandRow="1">
                <a:tableStyleId>{5C22544A-7EE6-4342-B048-85BDC9FD1C3A}</a:tableStyleId>
              </a:tblPr>
              <a:tblGrid>
                <a:gridCol w="2734199"/>
                <a:gridCol w="5229749"/>
              </a:tblGrid>
              <a:tr h="370840">
                <a:tc>
                  <a:txBody>
                    <a:bodyPr/>
                    <a:lstStyle/>
                    <a:p>
                      <a:pPr algn="ctr"/>
                      <a:r>
                        <a:rPr lang="zh-CN" altLang="en-US" sz="2000" dirty="0" smtClean="0">
                          <a:solidFill>
                            <a:schemeClr val="tx1"/>
                          </a:solidFill>
                        </a:rPr>
                        <a:t>三维全景特点</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zh-CN" altLang="en-US" sz="2000" dirty="0" smtClean="0">
                          <a:solidFill>
                            <a:schemeClr val="tx1"/>
                          </a:solidFill>
                        </a:rPr>
                        <a:t>特点阐述</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FF0000"/>
                          </a:solidFill>
                        </a:rPr>
                        <a:t>1.</a:t>
                      </a:r>
                      <a:r>
                        <a:rPr lang="zh-CN" altLang="en-US" sz="1800" b="1" dirty="0" smtClean="0">
                          <a:solidFill>
                            <a:srgbClr val="FF0000"/>
                          </a:solidFill>
                        </a:rPr>
                        <a:t>真实感强，制作成本低</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r>
                        <a:rPr lang="zh-CN" altLang="zh-CN" sz="1600" dirty="0" smtClean="0"/>
                        <a:t>基于照片制作的三维全景是以真实场景图像为基础，其构成环境是对现实世界的直接表现</a:t>
                      </a:r>
                      <a:r>
                        <a:rPr lang="zh-CN" altLang="en-US" sz="1600" dirty="0" smtClean="0"/>
                        <a: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algn="l"/>
                      <a:r>
                        <a:rPr lang="en-US" altLang="zh-CN" sz="1800" b="1" dirty="0" smtClean="0">
                          <a:solidFill>
                            <a:srgbClr val="FF0000"/>
                          </a:solidFill>
                        </a:rPr>
                        <a:t>2.</a:t>
                      </a:r>
                      <a:r>
                        <a:rPr lang="zh-CN" altLang="en-US" sz="1800" b="1" dirty="0" smtClean="0">
                          <a:solidFill>
                            <a:srgbClr val="FF0000"/>
                          </a:solidFill>
                        </a:rPr>
                        <a:t>界面友好，交互性强</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600" dirty="0" smtClean="0"/>
                        <a:t>用户可以用鼠标或键盘控制环视的方向，进行上下、左右的浏览，也可进行场景的放大、缩小、前进、后退等，使用户能从任意角度、互动性地观察场景，具有身临其境的感觉。</a:t>
                      </a:r>
                      <a:endParaRPr lang="zh-CN" altLang="en-US" sz="1600" dirty="0" smtClean="0"/>
                    </a:p>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FF0000"/>
                          </a:solidFill>
                        </a:rPr>
                        <a:t>3.</a:t>
                      </a:r>
                      <a:r>
                        <a:rPr lang="zh-CN" altLang="en-US" sz="1800" b="1" dirty="0" smtClean="0">
                          <a:solidFill>
                            <a:srgbClr val="FF0000"/>
                          </a:solidFill>
                        </a:rPr>
                        <a:t>文件小，可传播性强</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r>
                        <a:rPr lang="zh-CN" altLang="zh-CN" sz="1600" dirty="0" smtClean="0"/>
                        <a:t>三维全景以栅格图片为内容构成，文件小（一般在</a:t>
                      </a:r>
                      <a:r>
                        <a:rPr lang="en-US" altLang="zh-CN" sz="1600" dirty="0" smtClean="0"/>
                        <a:t>50KB-2MB</a:t>
                      </a:r>
                      <a:r>
                        <a:rPr lang="zh-CN" altLang="zh-CN" sz="1600" dirty="0" smtClean="0"/>
                        <a:t>之间），具有多种发布形式，能够适合各种需要和形式的展示应用。</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FF0000"/>
                          </a:solidFill>
                        </a:rPr>
                        <a:t>4.</a:t>
                      </a:r>
                      <a:r>
                        <a:rPr lang="zh-CN" altLang="en-US" sz="1800" b="1" dirty="0" smtClean="0">
                          <a:solidFill>
                            <a:srgbClr val="FF0000"/>
                          </a:solidFill>
                        </a:rPr>
                        <a:t>可塑性和保密性强 </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nSpc>
                          <a:spcPct val="100000"/>
                        </a:lnSpc>
                      </a:pPr>
                      <a:r>
                        <a:rPr lang="zh-CN" altLang="zh-CN" sz="1600" dirty="0" smtClean="0"/>
                        <a:t>可塑性就是可以根据不同的需求实现用户的目标，如：添加背景音乐、旁白、解说、添加天空云朵、彩虹等功能。同时可设计域名定点加密（全景只能在指定的域名下播放，下载后无法显示）、图片分割式加密等多种手段有效的保护图片的版权。</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29632" y="745323"/>
            <a:ext cx="8345423" cy="5752296"/>
          </a:xfrm>
        </p:spPr>
        <p:txBody>
          <a:bodyPr/>
          <a:lstStyle/>
          <a:p>
            <a:pPr>
              <a:lnSpc>
                <a:spcPct val="200000"/>
              </a:lnSpc>
            </a:pPr>
            <a:r>
              <a:rPr lang="en-US" altLang="zh-CN" sz="2800" b="1" dirty="0">
                <a:solidFill>
                  <a:srgbClr val="0070C0"/>
                </a:solidFill>
              </a:rPr>
              <a:t>6.1.3 </a:t>
            </a:r>
            <a:r>
              <a:rPr lang="zh-CN" altLang="en-US" sz="2800" b="1" dirty="0">
                <a:solidFill>
                  <a:srgbClr val="0070C0"/>
                </a:solidFill>
              </a:rPr>
              <a:t>三维全景的应用领域</a:t>
            </a:r>
            <a:endParaRPr lang="zh-CN" altLang="en-US" sz="2800" b="1" dirty="0">
              <a:solidFill>
                <a:srgbClr val="0070C0"/>
              </a:solidFill>
            </a:endParaRPr>
          </a:p>
          <a:p>
            <a:pPr>
              <a:lnSpc>
                <a:spcPct val="100000"/>
              </a:lnSpc>
            </a:pPr>
            <a:r>
              <a:rPr lang="en-US" altLang="zh-CN" sz="2000" dirty="0"/>
              <a:t>1.</a:t>
            </a:r>
            <a:r>
              <a:rPr lang="zh-CN" altLang="en-US" sz="2000" dirty="0"/>
              <a:t>旅游景点</a:t>
            </a:r>
            <a:endParaRPr lang="zh-CN" altLang="en-US" sz="2000" dirty="0"/>
          </a:p>
          <a:p>
            <a:pPr>
              <a:lnSpc>
                <a:spcPct val="100000"/>
              </a:lnSpc>
            </a:pPr>
            <a:r>
              <a:rPr lang="en-US" altLang="zh-CN" sz="2000" dirty="0"/>
              <a:t>2.</a:t>
            </a:r>
            <a:r>
              <a:rPr lang="zh-CN" altLang="en-US" sz="2000" dirty="0"/>
              <a:t>宾馆、酒店</a:t>
            </a:r>
            <a:endParaRPr lang="zh-CN" altLang="en-US" sz="2000" dirty="0"/>
          </a:p>
          <a:p>
            <a:pPr>
              <a:lnSpc>
                <a:spcPct val="100000"/>
              </a:lnSpc>
            </a:pPr>
            <a:r>
              <a:rPr lang="en-US" altLang="zh-CN" sz="2000" dirty="0"/>
              <a:t>3.</a:t>
            </a:r>
            <a:r>
              <a:rPr lang="zh-CN" altLang="en-US" sz="2000" dirty="0"/>
              <a:t>房地产</a:t>
            </a:r>
            <a:endParaRPr lang="zh-CN" altLang="en-US" sz="2000" dirty="0"/>
          </a:p>
          <a:p>
            <a:pPr>
              <a:lnSpc>
                <a:spcPct val="100000"/>
              </a:lnSpc>
            </a:pPr>
            <a:r>
              <a:rPr lang="en-US" altLang="zh-CN" sz="2000" dirty="0"/>
              <a:t>4.</a:t>
            </a:r>
            <a:r>
              <a:rPr lang="zh-CN" altLang="en-US" sz="2000" dirty="0"/>
              <a:t>电子商务</a:t>
            </a:r>
            <a:endParaRPr lang="zh-CN" altLang="en-US" sz="2000" dirty="0"/>
          </a:p>
          <a:p>
            <a:pPr>
              <a:lnSpc>
                <a:spcPct val="100000"/>
              </a:lnSpc>
            </a:pPr>
            <a:r>
              <a:rPr lang="en-US" altLang="zh-CN" sz="2000" dirty="0"/>
              <a:t>5.</a:t>
            </a:r>
            <a:r>
              <a:rPr lang="zh-CN" altLang="en-US" sz="2000" dirty="0"/>
              <a:t>军事、航天</a:t>
            </a:r>
            <a:endParaRPr lang="zh-CN" altLang="en-US" sz="2000" dirty="0"/>
          </a:p>
          <a:p>
            <a:pPr>
              <a:lnSpc>
                <a:spcPct val="100000"/>
              </a:lnSpc>
            </a:pPr>
            <a:r>
              <a:rPr lang="en-US" altLang="zh-CN" sz="2000" dirty="0"/>
              <a:t>6.</a:t>
            </a:r>
            <a:r>
              <a:rPr lang="zh-CN" altLang="en-US" sz="2000" dirty="0"/>
              <a:t>医学虚拟仿真</a:t>
            </a:r>
            <a:endParaRPr lang="zh-CN" altLang="en-US" sz="2000" dirty="0"/>
          </a:p>
          <a:p>
            <a:pPr>
              <a:lnSpc>
                <a:spcPct val="100000"/>
              </a:lnSpc>
            </a:pPr>
            <a:r>
              <a:rPr lang="en-US" altLang="zh-CN" sz="2000" dirty="0"/>
              <a:t>7.</a:t>
            </a:r>
            <a:r>
              <a:rPr lang="zh-CN" altLang="en-US" sz="2000" dirty="0"/>
              <a:t>历史文化</a:t>
            </a:r>
            <a:endParaRPr lang="zh-CN" altLang="en-US" sz="2000" dirty="0"/>
          </a:p>
          <a:p>
            <a:pPr>
              <a:lnSpc>
                <a:spcPct val="100000"/>
              </a:lnSpc>
            </a:pPr>
            <a:r>
              <a:rPr lang="en-US" altLang="zh-CN" sz="2000" dirty="0"/>
              <a:t>8.</a:t>
            </a:r>
            <a:r>
              <a:rPr lang="zh-CN" altLang="en-US" sz="2000" dirty="0"/>
              <a:t>公司企业</a:t>
            </a:r>
            <a:endParaRPr lang="zh-CN" altLang="en-US" sz="2000" dirty="0"/>
          </a:p>
          <a:p>
            <a:pPr>
              <a:lnSpc>
                <a:spcPct val="100000"/>
              </a:lnSpc>
            </a:pPr>
            <a:r>
              <a:rPr lang="en-US" altLang="zh-CN" sz="2000" dirty="0"/>
              <a:t>9.</a:t>
            </a:r>
            <a:r>
              <a:rPr lang="zh-CN" altLang="en-US" sz="2000" dirty="0"/>
              <a:t>娱乐休闲场所</a:t>
            </a:r>
            <a:endParaRPr lang="zh-CN" altLang="en-US" sz="2000" dirty="0"/>
          </a:p>
          <a:p>
            <a:pPr>
              <a:lnSpc>
                <a:spcPct val="100000"/>
              </a:lnSpc>
            </a:pPr>
            <a:r>
              <a:rPr lang="en-US" altLang="zh-CN" sz="2000" dirty="0"/>
              <a:t>10.</a:t>
            </a:r>
            <a:r>
              <a:rPr lang="zh-CN" altLang="en-US" sz="2000" dirty="0"/>
              <a:t>虚拟校园</a:t>
            </a:r>
            <a:endParaRPr lang="zh-CN" altLang="en-US" sz="2000" dirty="0"/>
          </a:p>
          <a:p>
            <a:pPr>
              <a:lnSpc>
                <a:spcPct val="100000"/>
              </a:lnSpc>
            </a:pPr>
            <a:r>
              <a:rPr lang="en-US" altLang="zh-CN" sz="2000" dirty="0"/>
              <a:t>11.</a:t>
            </a:r>
            <a:r>
              <a:rPr lang="zh-CN" altLang="en-US" sz="2000" dirty="0"/>
              <a:t>政府开发区环境</a:t>
            </a:r>
            <a:endParaRPr lang="zh-CN" altLang="en-US" sz="2000" dirty="0"/>
          </a:p>
          <a:p>
            <a:pPr marL="0" indent="0">
              <a:lnSpc>
                <a:spcPct val="20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descr="C:\Users\Administrator\Desktop\全景技术书稿\5.1.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26760" y="1739134"/>
            <a:ext cx="2608081" cy="1344960"/>
          </a:xfrm>
          <a:prstGeom prst="rect">
            <a:avLst/>
          </a:prstGeom>
          <a:noFill/>
          <a:ln>
            <a:noFill/>
          </a:ln>
        </p:spPr>
      </p:pic>
      <p:pic>
        <p:nvPicPr>
          <p:cNvPr id="8" name="图片 7" descr="C:\Users\Administrator\Desktop\全景技术书稿\5.2.tif"/>
          <p:cNvPicPr/>
          <p:nvPr/>
        </p:nvPicPr>
        <p:blipFill>
          <a:blip r:embed="rId2">
            <a:extLst>
              <a:ext uri="{28A0092B-C50C-407E-A947-70E740481C1C}">
                <a14:useLocalDpi xmlns:a14="http://schemas.microsoft.com/office/drawing/2010/main" val="0"/>
              </a:ext>
            </a:extLst>
          </a:blip>
          <a:srcRect/>
          <a:stretch>
            <a:fillRect/>
          </a:stretch>
        </p:blipFill>
        <p:spPr bwMode="auto">
          <a:xfrm>
            <a:off x="5722374" y="1723079"/>
            <a:ext cx="2573901" cy="1377070"/>
          </a:xfrm>
          <a:prstGeom prst="rect">
            <a:avLst/>
          </a:prstGeom>
          <a:noFill/>
          <a:ln>
            <a:noFill/>
          </a:ln>
        </p:spPr>
      </p:pic>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3026760" y="3106034"/>
            <a:ext cx="2608081" cy="1477638"/>
          </a:xfrm>
          <a:prstGeom prst="rect">
            <a:avLst/>
          </a:prstGeom>
        </p:spPr>
      </p:pic>
      <p:pic>
        <p:nvPicPr>
          <p:cNvPr id="10" name="图片 9"/>
          <p:cNvPicPr/>
          <p:nvPr/>
        </p:nvPicPr>
        <p:blipFill>
          <a:blip r:embed="rId4" cstate="print">
            <a:extLst>
              <a:ext uri="{28A0092B-C50C-407E-A947-70E740481C1C}">
                <a14:useLocalDpi xmlns:a14="http://schemas.microsoft.com/office/drawing/2010/main" val="0"/>
              </a:ext>
            </a:extLst>
          </a:blip>
          <a:stretch>
            <a:fillRect/>
          </a:stretch>
        </p:blipFill>
        <p:spPr>
          <a:xfrm>
            <a:off x="5722374" y="3125084"/>
            <a:ext cx="2573902" cy="1444066"/>
          </a:xfrm>
          <a:prstGeom prst="rect">
            <a:avLst/>
          </a:prstGeom>
        </p:spPr>
      </p:pic>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3026760" y="4623473"/>
            <a:ext cx="2608081" cy="1453477"/>
          </a:xfrm>
          <a:prstGeom prst="rect">
            <a:avLst/>
          </a:prstGeom>
        </p:spPr>
      </p:pic>
      <p:pic>
        <p:nvPicPr>
          <p:cNvPr id="12" name="图片 11" descr="c:\users\administrator\appdata\roaming\360se6\User Data\temp\201310231425033233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2375" y="4613948"/>
            <a:ext cx="2573901" cy="1453477"/>
          </a:xfrm>
          <a:prstGeom prst="rect">
            <a:avLst/>
          </a:prstGeom>
          <a:noFill/>
          <a:ln>
            <a:noFill/>
          </a:ln>
        </p:spPr>
      </p:pic>
      <p:sp>
        <p:nvSpPr>
          <p:cNvPr id="13" name="矩形 12"/>
          <p:cNvSpPr/>
          <p:nvPr/>
        </p:nvSpPr>
        <p:spPr>
          <a:xfrm>
            <a:off x="4252693" y="6098730"/>
            <a:ext cx="3091344" cy="276999"/>
          </a:xfrm>
          <a:prstGeom prst="rect">
            <a:avLst/>
          </a:prstGeom>
        </p:spPr>
        <p:txBody>
          <a:bodyPr wrap="square">
            <a:spAutoFit/>
          </a:bodyPr>
          <a:lstStyle/>
          <a:p>
            <a:pPr algn="ctr"/>
            <a:r>
              <a:rPr lang="zh-CN" altLang="en-US" sz="1200" b="1" dirty="0"/>
              <a:t>三维全景的应用</a:t>
            </a:r>
            <a:r>
              <a:rPr lang="zh-CN" altLang="en-US" sz="1200" b="1" dirty="0" smtClean="0"/>
              <a:t>领域示例</a:t>
            </a:r>
            <a:endParaRPr lang="zh-CN" altLang="en-US" sz="12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5045458" cy="901338"/>
          </a:xfrm>
        </p:spPr>
        <p:txBody>
          <a:bodyPr/>
          <a:lstStyle/>
          <a:p>
            <a:r>
              <a:rPr lang="en-US" altLang="zh-CN" sz="3600" b="1" dirty="0">
                <a:solidFill>
                  <a:srgbClr val="0070C0"/>
                </a:solidFill>
              </a:rPr>
              <a:t>6.2</a:t>
            </a:r>
            <a:r>
              <a:rPr lang="zh-CN" altLang="en-US" sz="3600" b="1" dirty="0">
                <a:solidFill>
                  <a:srgbClr val="0070C0"/>
                </a:solidFill>
              </a:rPr>
              <a:t>全景照片的拍摄硬件</a:t>
            </a:r>
            <a:endParaRPr lang="zh-CN" altLang="en-US" sz="3600" dirty="0">
              <a:solidFill>
                <a:srgbClr val="0070C0"/>
              </a:solidFill>
            </a:endParaRPr>
          </a:p>
        </p:txBody>
      </p:sp>
      <p:sp>
        <p:nvSpPr>
          <p:cNvPr id="6146" name="Rectangle 3"/>
          <p:cNvSpPr>
            <a:spLocks noGrp="1" noChangeArrowheads="1"/>
          </p:cNvSpPr>
          <p:nvPr>
            <p:ph type="body" idx="1"/>
          </p:nvPr>
        </p:nvSpPr>
        <p:spPr>
          <a:xfrm>
            <a:off x="529632" y="745323"/>
            <a:ext cx="8345423" cy="5752296"/>
          </a:xfrm>
        </p:spPr>
        <p:txBody>
          <a:bodyPr/>
          <a:lstStyle/>
          <a:p>
            <a:pPr>
              <a:lnSpc>
                <a:spcPct val="200000"/>
              </a:lnSpc>
            </a:pPr>
            <a:r>
              <a:rPr lang="en-US" altLang="zh-CN" sz="2800" b="1" dirty="0">
                <a:solidFill>
                  <a:srgbClr val="0070C0"/>
                </a:solidFill>
              </a:rPr>
              <a:t>6.2.1 </a:t>
            </a:r>
            <a:r>
              <a:rPr lang="zh-CN" altLang="en-US" sz="2800" b="1" dirty="0">
                <a:solidFill>
                  <a:srgbClr val="0070C0"/>
                </a:solidFill>
              </a:rPr>
              <a:t>硬件设备</a:t>
            </a:r>
            <a:endParaRPr lang="zh-CN" altLang="en-US" sz="2800" b="1" dirty="0">
              <a:solidFill>
                <a:srgbClr val="0070C0"/>
              </a:solidFill>
            </a:endParaRPr>
          </a:p>
          <a:p>
            <a:pPr marL="514350" indent="-514350">
              <a:lnSpc>
                <a:spcPct val="200000"/>
              </a:lnSpc>
              <a:buAutoNum type="arabicPeriod"/>
            </a:pPr>
            <a:r>
              <a:rPr lang="zh-CN" altLang="en-US" sz="2800" b="1" dirty="0" smtClean="0">
                <a:solidFill>
                  <a:srgbClr val="FF0000"/>
                </a:solidFill>
              </a:rPr>
              <a:t>单</a:t>
            </a:r>
            <a:r>
              <a:rPr lang="zh-CN" altLang="en-US" sz="2800" b="1" dirty="0">
                <a:solidFill>
                  <a:srgbClr val="FF0000"/>
                </a:solidFill>
              </a:rPr>
              <a:t>反数码</a:t>
            </a:r>
            <a:r>
              <a:rPr lang="zh-CN" altLang="en-US" sz="2800" b="1" dirty="0" smtClean="0">
                <a:solidFill>
                  <a:srgbClr val="FF0000"/>
                </a:solidFill>
              </a:rPr>
              <a:t>相机</a:t>
            </a:r>
            <a:endParaRPr lang="en-US" altLang="zh-CN" sz="2800" b="1" dirty="0" smtClean="0">
              <a:solidFill>
                <a:srgbClr val="FF0000"/>
              </a:solidFill>
            </a:endParaRPr>
          </a:p>
          <a:p>
            <a:pPr marL="514350" indent="-514350">
              <a:lnSpc>
                <a:spcPct val="200000"/>
              </a:lnSpc>
              <a:buAutoNum type="arabicPeriod"/>
            </a:pPr>
            <a:r>
              <a:rPr lang="zh-CN" altLang="en-US" sz="2800" b="1" dirty="0" smtClean="0">
                <a:solidFill>
                  <a:srgbClr val="FF0000"/>
                </a:solidFill>
              </a:rPr>
              <a:t>三脚架</a:t>
            </a:r>
            <a:endParaRPr lang="zh-CN" altLang="en-US" sz="2800" b="1" dirty="0">
              <a:solidFill>
                <a:srgbClr val="FF0000"/>
              </a:solidFill>
            </a:endParaRPr>
          </a:p>
          <a:p>
            <a:pPr marL="514350" indent="-514350">
              <a:lnSpc>
                <a:spcPct val="200000"/>
              </a:lnSpc>
              <a:buAutoNum type="arabicPeriod"/>
            </a:pPr>
            <a:r>
              <a:rPr lang="zh-CN" altLang="en-US" sz="2800" b="1" dirty="0" smtClean="0">
                <a:solidFill>
                  <a:srgbClr val="FF0000"/>
                </a:solidFill>
              </a:rPr>
              <a:t>鱼</a:t>
            </a:r>
            <a:r>
              <a:rPr lang="zh-CN" altLang="en-US" sz="2800" b="1" dirty="0">
                <a:solidFill>
                  <a:srgbClr val="FF0000"/>
                </a:solidFill>
              </a:rPr>
              <a:t>眼镜头</a:t>
            </a:r>
            <a:endParaRPr lang="zh-CN" altLang="en-US" sz="2800" b="1" dirty="0">
              <a:solidFill>
                <a:srgbClr val="FF0000"/>
              </a:solidFill>
            </a:endParaRPr>
          </a:p>
          <a:p>
            <a:pPr marL="514350" indent="-514350">
              <a:lnSpc>
                <a:spcPct val="200000"/>
              </a:lnSpc>
              <a:buAutoNum type="arabicPeriod"/>
            </a:pPr>
            <a:r>
              <a:rPr lang="zh-CN" altLang="en-US" sz="2800" b="1" dirty="0" smtClean="0">
                <a:solidFill>
                  <a:srgbClr val="FF0000"/>
                </a:solidFill>
              </a:rPr>
              <a:t>全景</a:t>
            </a:r>
            <a:r>
              <a:rPr lang="zh-CN" altLang="en-US" sz="2800" b="1" dirty="0">
                <a:solidFill>
                  <a:srgbClr val="FF0000"/>
                </a:solidFill>
              </a:rPr>
              <a:t>云台</a:t>
            </a:r>
            <a:endParaRPr lang="zh-CN" altLang="en-US" sz="2800" b="1" dirty="0">
              <a:solidFill>
                <a:srgbClr val="FF0000"/>
              </a:solidFill>
            </a:endParaRPr>
          </a:p>
          <a:p>
            <a:pPr marL="514350" indent="-514350">
              <a:lnSpc>
                <a:spcPct val="200000"/>
              </a:lnSpc>
              <a:buAutoNum type="arabicPeriod"/>
            </a:pPr>
            <a:endParaRPr lang="zh-CN" altLang="en-US" sz="2800" dirty="0" smtClean="0"/>
          </a:p>
          <a:p>
            <a:pPr marL="0" indent="0">
              <a:lnSpc>
                <a:spcPct val="20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p:nvPr/>
        </p:nvPicPr>
        <p:blipFill>
          <a:blip r:embed="rId1" cstate="print">
            <a:extLst>
              <a:ext uri="{28A0092B-C50C-407E-A947-70E740481C1C}">
                <a14:useLocalDpi xmlns:a14="http://schemas.microsoft.com/office/drawing/2010/main" val="0"/>
              </a:ext>
            </a:extLst>
          </a:blip>
          <a:stretch>
            <a:fillRect/>
          </a:stretch>
        </p:blipFill>
        <p:spPr>
          <a:xfrm>
            <a:off x="3512614" y="1873966"/>
            <a:ext cx="2305050" cy="1727200"/>
          </a:xfrm>
          <a:prstGeom prst="rect">
            <a:avLst/>
          </a:prstGeom>
        </p:spPr>
      </p:pic>
      <p:pic>
        <p:nvPicPr>
          <p:cNvPr id="16" name="图片 15" descr="http://img007.hc360.cn/m2/M03/D4/EE/wKhQclRJbX6EcuRFAAAAALpAZhE43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435" y="3850939"/>
            <a:ext cx="2076450" cy="1910080"/>
          </a:xfrm>
          <a:prstGeom prst="rect">
            <a:avLst/>
          </a:prstGeom>
          <a:noFill/>
          <a:ln>
            <a:noFill/>
          </a:ln>
        </p:spPr>
      </p:pic>
      <p:sp>
        <p:nvSpPr>
          <p:cNvPr id="11" name="矩形 10"/>
          <p:cNvSpPr/>
          <p:nvPr/>
        </p:nvSpPr>
        <p:spPr>
          <a:xfrm>
            <a:off x="2960442" y="3601166"/>
            <a:ext cx="3077568" cy="307777"/>
          </a:xfrm>
          <a:prstGeom prst="rect">
            <a:avLst/>
          </a:prstGeom>
        </p:spPr>
        <p:txBody>
          <a:bodyPr wrap="square">
            <a:spAutoFit/>
          </a:bodyPr>
          <a:lstStyle/>
          <a:p>
            <a:pPr algn="ctr"/>
            <a:r>
              <a:rPr lang="en-US" altLang="zh-CN" sz="1400" b="1" dirty="0" smtClean="0"/>
              <a:t>Canon EOS 5D</a:t>
            </a:r>
            <a:r>
              <a:rPr lang="zh-CN" altLang="en-US" sz="1400" b="1" dirty="0" smtClean="0"/>
              <a:t>单反数码相机</a:t>
            </a:r>
            <a:endParaRPr lang="zh-CN" altLang="en-US" sz="1400" b="1" dirty="0"/>
          </a:p>
        </p:txBody>
      </p:sp>
      <p:sp>
        <p:nvSpPr>
          <p:cNvPr id="12" name="矩形 11"/>
          <p:cNvSpPr/>
          <p:nvPr/>
        </p:nvSpPr>
        <p:spPr>
          <a:xfrm>
            <a:off x="5621326" y="3593327"/>
            <a:ext cx="3077568" cy="307777"/>
          </a:xfrm>
          <a:prstGeom prst="rect">
            <a:avLst/>
          </a:prstGeom>
        </p:spPr>
        <p:txBody>
          <a:bodyPr wrap="square">
            <a:spAutoFit/>
          </a:bodyPr>
          <a:lstStyle/>
          <a:p>
            <a:pPr algn="ctr"/>
            <a:r>
              <a:rPr lang="zh-CN" altLang="en-US" sz="1400" b="1" dirty="0"/>
              <a:t>劲捷</a:t>
            </a:r>
            <a:r>
              <a:rPr lang="en-US" altLang="zh-CN" sz="1400" b="1" dirty="0" smtClean="0"/>
              <a:t>AC-289+QE-1T</a:t>
            </a:r>
            <a:r>
              <a:rPr lang="zh-CN" altLang="en-US" sz="1400" b="1" dirty="0" smtClean="0"/>
              <a:t>三脚架</a:t>
            </a:r>
            <a:endParaRPr lang="zh-CN" altLang="en-US" sz="1400" b="1" dirty="0"/>
          </a:p>
        </p:txBody>
      </p:sp>
      <p:sp>
        <p:nvSpPr>
          <p:cNvPr id="19" name="矩形 18"/>
          <p:cNvSpPr/>
          <p:nvPr/>
        </p:nvSpPr>
        <p:spPr>
          <a:xfrm>
            <a:off x="2955222" y="5816680"/>
            <a:ext cx="3077568" cy="307777"/>
          </a:xfrm>
          <a:prstGeom prst="rect">
            <a:avLst/>
          </a:prstGeom>
        </p:spPr>
        <p:txBody>
          <a:bodyPr wrap="square">
            <a:spAutoFit/>
          </a:bodyPr>
          <a:lstStyle/>
          <a:p>
            <a:pPr algn="ctr"/>
            <a:r>
              <a:rPr lang="en-US" altLang="zh-CN" sz="1400" b="1" dirty="0" smtClean="0"/>
              <a:t>Canon</a:t>
            </a:r>
            <a:r>
              <a:rPr lang="zh-CN" altLang="en-US" sz="1400" b="1" dirty="0" smtClean="0"/>
              <a:t> </a:t>
            </a:r>
            <a:r>
              <a:rPr lang="en-US" altLang="zh-CN" sz="1400" b="1" dirty="0" smtClean="0"/>
              <a:t>8-15</a:t>
            </a:r>
            <a:r>
              <a:rPr lang="zh-CN" altLang="en-US" sz="1400" b="1" dirty="0"/>
              <a:t>鱼眼镜头</a:t>
            </a:r>
            <a:endParaRPr lang="zh-CN" altLang="en-US" sz="1400" b="1" dirty="0"/>
          </a:p>
        </p:txBody>
      </p:sp>
      <p:sp>
        <p:nvSpPr>
          <p:cNvPr id="20" name="矩形 19"/>
          <p:cNvSpPr/>
          <p:nvPr/>
        </p:nvSpPr>
        <p:spPr>
          <a:xfrm>
            <a:off x="5645138" y="5806104"/>
            <a:ext cx="3077568" cy="307777"/>
          </a:xfrm>
          <a:prstGeom prst="rect">
            <a:avLst/>
          </a:prstGeom>
        </p:spPr>
        <p:txBody>
          <a:bodyPr wrap="square">
            <a:spAutoFit/>
          </a:bodyPr>
          <a:lstStyle/>
          <a:p>
            <a:pPr algn="ctr"/>
            <a:r>
              <a:rPr lang="zh-CN" altLang="en-US" sz="1400" b="1" dirty="0"/>
              <a:t>曼比利 </a:t>
            </a:r>
            <a:r>
              <a:rPr lang="en-US" altLang="zh-CN" sz="1400" b="1" dirty="0"/>
              <a:t>KF-0 </a:t>
            </a:r>
            <a:r>
              <a:rPr lang="zh-CN" altLang="en-US" sz="1400" b="1" dirty="0" smtClean="0"/>
              <a:t>云</a:t>
            </a:r>
            <a:r>
              <a:rPr lang="zh-CN" altLang="en-US" sz="1400" b="1" dirty="0"/>
              <a:t>台</a:t>
            </a:r>
            <a:endParaRPr lang="zh-CN" altLang="en-US" sz="1400" b="1" dirty="0"/>
          </a:p>
        </p:txBody>
      </p:sp>
      <p:pic>
        <p:nvPicPr>
          <p:cNvPr id="1026" name="Picture 2" descr="http://img5.pcpop.com/ProductImages/640x480/5/5417/00541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385" y="1738398"/>
            <a:ext cx="2496390" cy="18722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v.zol-img.com.cn/video/1_640x360/986/ceWOCFFTSA6E.jpg"/>
          <p:cNvPicPr>
            <a:picLocks noChangeAspect="1" noChangeArrowheads="1"/>
          </p:cNvPicPr>
          <p:nvPr/>
        </p:nvPicPr>
        <p:blipFill rotWithShape="1">
          <a:blip r:embed="rId4">
            <a:extLst>
              <a:ext uri="{28A0092B-C50C-407E-A947-70E740481C1C}">
                <a14:useLocalDpi xmlns:a14="http://schemas.microsoft.com/office/drawing/2010/main" val="0"/>
              </a:ext>
            </a:extLst>
          </a:blip>
          <a:srcRect l="5820" t="7865" r="5820" b="4293"/>
          <a:stretch>
            <a:fillRect/>
          </a:stretch>
        </p:blipFill>
        <p:spPr bwMode="auto">
          <a:xfrm>
            <a:off x="3316275" y="4147147"/>
            <a:ext cx="2305051" cy="1718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5045458" cy="901338"/>
          </a:xfrm>
        </p:spPr>
        <p:txBody>
          <a:bodyPr/>
          <a:lstStyle/>
          <a:p>
            <a:r>
              <a:rPr lang="en-US" altLang="zh-CN" sz="3600" b="1" dirty="0">
                <a:solidFill>
                  <a:srgbClr val="0070C0"/>
                </a:solidFill>
              </a:rPr>
              <a:t>6.2</a:t>
            </a:r>
            <a:r>
              <a:rPr lang="zh-CN" altLang="en-US" sz="3600" b="1" dirty="0">
                <a:solidFill>
                  <a:srgbClr val="0070C0"/>
                </a:solidFill>
              </a:rPr>
              <a:t>全景照片的拍摄硬件</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996647"/>
            <a:ext cx="8345423" cy="5752296"/>
          </a:xfrm>
        </p:spPr>
        <p:txBody>
          <a:bodyPr/>
          <a:lstStyle/>
          <a:p>
            <a:pPr>
              <a:lnSpc>
                <a:spcPct val="150000"/>
              </a:lnSpc>
            </a:pPr>
            <a:r>
              <a:rPr lang="en-US" altLang="zh-CN" sz="2800" b="1" dirty="0" smtClean="0">
                <a:solidFill>
                  <a:srgbClr val="0070C0"/>
                </a:solidFill>
              </a:rPr>
              <a:t>6.2.2 </a:t>
            </a:r>
            <a:r>
              <a:rPr lang="zh-CN" altLang="zh-CN" sz="2800" b="1" dirty="0" smtClean="0">
                <a:solidFill>
                  <a:srgbClr val="0070C0"/>
                </a:solidFill>
              </a:rPr>
              <a:t>硬件</a:t>
            </a:r>
            <a:r>
              <a:rPr lang="zh-CN" altLang="zh-CN" sz="2800" b="1" dirty="0">
                <a:solidFill>
                  <a:srgbClr val="0070C0"/>
                </a:solidFill>
              </a:rPr>
              <a:t>配置方案</a:t>
            </a:r>
            <a:endParaRPr lang="zh-CN" altLang="zh-CN" sz="2800" b="1" dirty="0">
              <a:solidFill>
                <a:srgbClr val="0070C0"/>
              </a:solidFill>
            </a:endParaRPr>
          </a:p>
          <a:p>
            <a:pPr>
              <a:lnSpc>
                <a:spcPct val="150000"/>
              </a:lnSpc>
            </a:pPr>
            <a:r>
              <a:rPr lang="zh-CN" altLang="zh-CN" dirty="0"/>
              <a:t>全景图的拍摄一般采用以下</a:t>
            </a:r>
            <a:r>
              <a:rPr lang="en-US" altLang="zh-CN" dirty="0"/>
              <a:t>2</a:t>
            </a:r>
            <a:r>
              <a:rPr lang="zh-CN" altLang="zh-CN" dirty="0"/>
              <a:t>种硬件配置方案：</a:t>
            </a:r>
            <a:endParaRPr lang="zh-CN" altLang="zh-CN" dirty="0"/>
          </a:p>
          <a:p>
            <a:pPr>
              <a:lnSpc>
                <a:spcPct val="150000"/>
              </a:lnSpc>
            </a:pPr>
            <a:r>
              <a:rPr lang="en-US" altLang="zh-CN" b="1" dirty="0">
                <a:solidFill>
                  <a:srgbClr val="FF0000"/>
                </a:solidFill>
              </a:rPr>
              <a:t>1. </a:t>
            </a:r>
            <a:r>
              <a:rPr lang="zh-CN" altLang="zh-CN" b="1" dirty="0">
                <a:solidFill>
                  <a:srgbClr val="FF0000"/>
                </a:solidFill>
              </a:rPr>
              <a:t>数码相机</a:t>
            </a:r>
            <a:r>
              <a:rPr lang="en-US" altLang="zh-CN" b="1" dirty="0">
                <a:solidFill>
                  <a:srgbClr val="FF0000"/>
                </a:solidFill>
              </a:rPr>
              <a:t>+</a:t>
            </a:r>
            <a:r>
              <a:rPr lang="zh-CN" altLang="zh-CN" b="1" dirty="0">
                <a:solidFill>
                  <a:srgbClr val="FF0000"/>
                </a:solidFill>
              </a:rPr>
              <a:t>鱼眼镜头</a:t>
            </a:r>
            <a:r>
              <a:rPr lang="en-US" altLang="zh-CN" b="1" dirty="0">
                <a:solidFill>
                  <a:srgbClr val="FF0000"/>
                </a:solidFill>
              </a:rPr>
              <a:t>+</a:t>
            </a:r>
            <a:r>
              <a:rPr lang="zh-CN" altLang="zh-CN" b="1" dirty="0">
                <a:solidFill>
                  <a:srgbClr val="FF0000"/>
                </a:solidFill>
              </a:rPr>
              <a:t>三脚架</a:t>
            </a:r>
            <a:r>
              <a:rPr lang="en-US" altLang="zh-CN" b="1" dirty="0">
                <a:solidFill>
                  <a:srgbClr val="FF0000"/>
                </a:solidFill>
              </a:rPr>
              <a:t>+</a:t>
            </a:r>
            <a:r>
              <a:rPr lang="zh-CN" altLang="zh-CN" b="1" dirty="0">
                <a:solidFill>
                  <a:srgbClr val="FF0000"/>
                </a:solidFill>
              </a:rPr>
              <a:t>全景云台 </a:t>
            </a:r>
            <a:endParaRPr lang="zh-CN" altLang="zh-CN" b="1" dirty="0">
              <a:solidFill>
                <a:srgbClr val="FF0000"/>
              </a:solidFill>
            </a:endParaRPr>
          </a:p>
          <a:p>
            <a:pPr>
              <a:lnSpc>
                <a:spcPct val="150000"/>
              </a:lnSpc>
            </a:pPr>
            <a:r>
              <a:rPr lang="en-US" altLang="zh-CN" dirty="0" smtClean="0"/>
              <a:t>        </a:t>
            </a:r>
            <a:r>
              <a:rPr lang="zh-CN" altLang="zh-CN" sz="1800" dirty="0" smtClean="0"/>
              <a:t>这种</a:t>
            </a:r>
            <a:r>
              <a:rPr lang="zh-CN" altLang="zh-CN" sz="1800" dirty="0"/>
              <a:t>方法成本低，可一次性拍摄大量的</a:t>
            </a:r>
            <a:r>
              <a:rPr lang="zh-CN" altLang="zh-CN" sz="1800" dirty="0" smtClean="0"/>
              <a:t>素材，</a:t>
            </a:r>
            <a:r>
              <a:rPr lang="zh-CN" altLang="zh-CN" sz="1800" dirty="0"/>
              <a:t>另一方面其制作速度较快</a:t>
            </a:r>
            <a:r>
              <a:rPr lang="zh-CN" altLang="zh-CN" sz="1800" dirty="0" smtClean="0"/>
              <a:t>，是</a:t>
            </a:r>
            <a:r>
              <a:rPr lang="zh-CN" altLang="zh-CN" sz="1800" dirty="0"/>
              <a:t>目前主流的硬件配置方案。</a:t>
            </a:r>
            <a:endParaRPr lang="zh-CN" altLang="zh-CN" sz="1800" dirty="0"/>
          </a:p>
          <a:p>
            <a:pPr>
              <a:lnSpc>
                <a:spcPct val="150000"/>
              </a:lnSpc>
            </a:pPr>
            <a:r>
              <a:rPr lang="en-US" altLang="zh-CN" b="1" dirty="0">
                <a:solidFill>
                  <a:srgbClr val="FF0000"/>
                </a:solidFill>
              </a:rPr>
              <a:t>2.</a:t>
            </a:r>
            <a:r>
              <a:rPr lang="zh-CN" altLang="zh-CN" b="1" dirty="0">
                <a:solidFill>
                  <a:srgbClr val="FF0000"/>
                </a:solidFill>
              </a:rPr>
              <a:t>三维建模软件营造虚拟场景</a:t>
            </a:r>
            <a:endParaRPr lang="zh-CN" altLang="zh-CN" b="1" dirty="0">
              <a:solidFill>
                <a:srgbClr val="FF0000"/>
              </a:solidFill>
            </a:endParaRPr>
          </a:p>
          <a:p>
            <a:pPr>
              <a:lnSpc>
                <a:spcPct val="150000"/>
              </a:lnSpc>
            </a:pPr>
            <a:r>
              <a:rPr lang="en-US" altLang="zh-CN" sz="1800" dirty="0" smtClean="0"/>
              <a:t>       </a:t>
            </a:r>
            <a:r>
              <a:rPr lang="zh-CN" altLang="zh-CN" sz="1800" dirty="0"/>
              <a:t>这种方法主要应用于那些不能拍摄或难于拍摄的场合，或是对于一些在现实世界中还不存在的物体或场景。</a:t>
            </a:r>
            <a:r>
              <a:rPr lang="zh-CN" altLang="zh-CN" sz="1800" dirty="0" smtClean="0"/>
              <a:t>如还</a:t>
            </a:r>
            <a:r>
              <a:rPr lang="zh-CN" altLang="zh-CN" sz="1800" dirty="0"/>
              <a:t>没有建成的小区、虚拟公园、虚拟游戏环境、虚拟产品展示等</a:t>
            </a:r>
            <a:r>
              <a:rPr lang="zh-CN" altLang="zh-CN" sz="1800" dirty="0" smtClean="0"/>
              <a:t>。</a:t>
            </a:r>
            <a:endParaRPr lang="zh-CN" altLang="en-US" sz="1800" dirty="0" smtClean="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五角星 6"/>
          <p:cNvSpPr/>
          <p:nvPr/>
        </p:nvSpPr>
        <p:spPr>
          <a:xfrm>
            <a:off x="7766900" y="457200"/>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5045458" cy="901338"/>
          </a:xfrm>
        </p:spPr>
        <p:txBody>
          <a:bodyPr/>
          <a:lstStyle/>
          <a:p>
            <a:r>
              <a:rPr lang="en-US" altLang="zh-CN" sz="3600" b="1" dirty="0">
                <a:solidFill>
                  <a:srgbClr val="0070C0"/>
                </a:solidFill>
              </a:rPr>
              <a:t>6.3</a:t>
            </a:r>
            <a:r>
              <a:rPr lang="zh-CN" altLang="en-US" sz="3600" b="1" dirty="0">
                <a:solidFill>
                  <a:srgbClr val="0070C0"/>
                </a:solidFill>
              </a:rPr>
              <a:t>全景照片的拍摄方法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05704"/>
            <a:ext cx="8345423" cy="469096"/>
          </a:xfrm>
        </p:spPr>
        <p:txBody>
          <a:bodyPr/>
          <a:lstStyle/>
          <a:p>
            <a:r>
              <a:rPr lang="en-US" altLang="zh-CN" sz="2800" b="1" dirty="0"/>
              <a:t>1.</a:t>
            </a:r>
            <a:r>
              <a:rPr lang="zh-CN" altLang="en-US" sz="2800" b="1" dirty="0"/>
              <a:t>柱面全景照片的</a:t>
            </a:r>
            <a:r>
              <a:rPr lang="zh-CN" altLang="en-US" sz="2800" b="1" dirty="0" smtClean="0"/>
              <a:t>拍摄</a:t>
            </a:r>
            <a:endParaRPr lang="zh-CN" altLang="en-US" sz="2800" dirty="0" smtClean="0"/>
          </a:p>
          <a:p>
            <a:pPr marL="0" indent="0">
              <a:lnSpc>
                <a:spcPct val="20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右箭头标注 4"/>
          <p:cNvSpPr/>
          <p:nvPr/>
        </p:nvSpPr>
        <p:spPr>
          <a:xfrm>
            <a:off x="201336" y="3199725"/>
            <a:ext cx="1937856" cy="1191237"/>
          </a:xfrm>
          <a:prstGeom prst="rightArrowCallout">
            <a:avLst/>
          </a:prstGeom>
          <a:solidFill>
            <a:srgbClr val="66CC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1</a:t>
            </a:r>
            <a:r>
              <a:rPr lang="zh-CN" altLang="en-US" sz="1400" b="1" dirty="0">
                <a:solidFill>
                  <a:schemeClr val="tx1"/>
                </a:solidFill>
              </a:rPr>
              <a:t>）将数码相机与三脚架固定，并拧紧螺丝。</a:t>
            </a:r>
            <a:endParaRPr lang="zh-CN" altLang="en-US" sz="1400" b="1" dirty="0">
              <a:solidFill>
                <a:schemeClr val="tx1"/>
              </a:solidFill>
            </a:endParaRPr>
          </a:p>
          <a:p>
            <a:endParaRPr lang="zh-CN" altLang="en-US" sz="1400" b="1" dirty="0">
              <a:solidFill>
                <a:schemeClr val="tx1"/>
              </a:solidFill>
            </a:endParaRPr>
          </a:p>
        </p:txBody>
      </p:sp>
      <p:sp>
        <p:nvSpPr>
          <p:cNvPr id="12" name="右箭头标注 11"/>
          <p:cNvSpPr/>
          <p:nvPr/>
        </p:nvSpPr>
        <p:spPr>
          <a:xfrm>
            <a:off x="2231471" y="2925877"/>
            <a:ext cx="2076129" cy="1740280"/>
          </a:xfrm>
          <a:prstGeom prst="rightArrowCallout">
            <a:avLst/>
          </a:prstGeom>
          <a:solidFill>
            <a:srgbClr val="66CC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2</a:t>
            </a:r>
            <a:r>
              <a:rPr lang="zh-CN" altLang="en-US" sz="1400" b="1" dirty="0">
                <a:solidFill>
                  <a:schemeClr val="tx1"/>
                </a:solidFill>
              </a:rPr>
              <a:t>）将数码相机的各项参数调整至标准状态（即不变焦），对准景物后，按下快门进行拍摄</a:t>
            </a:r>
            <a:r>
              <a:rPr lang="zh-CN" altLang="en-US" sz="1400" b="1" dirty="0" smtClean="0">
                <a:solidFill>
                  <a:schemeClr val="tx1"/>
                </a:solidFill>
              </a:rPr>
              <a:t>。</a:t>
            </a:r>
            <a:endParaRPr lang="zh-CN" altLang="en-US" sz="1400" b="1" dirty="0">
              <a:solidFill>
                <a:schemeClr val="tx1"/>
              </a:solidFill>
            </a:endParaRPr>
          </a:p>
        </p:txBody>
      </p:sp>
      <p:sp>
        <p:nvSpPr>
          <p:cNvPr id="13" name="右箭头标注 12"/>
          <p:cNvSpPr/>
          <p:nvPr/>
        </p:nvSpPr>
        <p:spPr>
          <a:xfrm>
            <a:off x="4374712" y="2181137"/>
            <a:ext cx="2126756" cy="3229761"/>
          </a:xfrm>
          <a:prstGeom prst="rightArrowCallout">
            <a:avLst/>
          </a:prstGeom>
          <a:solidFill>
            <a:srgbClr val="66CC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3</a:t>
            </a:r>
            <a:r>
              <a:rPr lang="zh-CN" altLang="en-US" sz="1400" b="1" dirty="0">
                <a:solidFill>
                  <a:schemeClr val="tx1"/>
                </a:solidFill>
              </a:rPr>
              <a:t>）拍摄完第一张照片后，保持三脚架位置固定，将数码相机旋转一个合适的角度，并保证新场景与前一个场景要重叠</a:t>
            </a:r>
            <a:r>
              <a:rPr lang="en-US" altLang="zh-CN" sz="1400" b="1" dirty="0">
                <a:solidFill>
                  <a:schemeClr val="tx1"/>
                </a:solidFill>
              </a:rPr>
              <a:t>15%</a:t>
            </a:r>
            <a:r>
              <a:rPr lang="zh-CN" altLang="en-US" sz="1400" b="1" dirty="0">
                <a:solidFill>
                  <a:schemeClr val="tx1"/>
                </a:solidFill>
              </a:rPr>
              <a:t>左右，且不能改变焦点和光圈，按下快门，完成第二张照片的拍摄。</a:t>
            </a:r>
            <a:endParaRPr lang="zh-CN" altLang="en-US" sz="1400" b="1" dirty="0">
              <a:solidFill>
                <a:schemeClr val="tx1"/>
              </a:solidFill>
            </a:endParaRPr>
          </a:p>
        </p:txBody>
      </p:sp>
      <p:sp>
        <p:nvSpPr>
          <p:cNvPr id="6" name="矩形 5"/>
          <p:cNvSpPr/>
          <p:nvPr/>
        </p:nvSpPr>
        <p:spPr>
          <a:xfrm>
            <a:off x="6616743" y="3176993"/>
            <a:ext cx="2007140" cy="1101394"/>
          </a:xfrm>
          <a:prstGeom prst="rect">
            <a:avLst/>
          </a:prstGeom>
          <a:solidFill>
            <a:srgbClr val="66CC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rPr>
              <a:t>（</a:t>
            </a:r>
            <a:r>
              <a:rPr lang="en-US" altLang="zh-CN" sz="1400" b="1" dirty="0" smtClean="0">
                <a:solidFill>
                  <a:schemeClr val="tx1"/>
                </a:solidFill>
              </a:rPr>
              <a:t>4</a:t>
            </a:r>
            <a:r>
              <a:rPr lang="zh-CN" altLang="en-US" sz="1400" b="1" dirty="0">
                <a:solidFill>
                  <a:schemeClr val="tx1"/>
                </a:solidFill>
              </a:rPr>
              <a:t>）以此类推不断拍摄，直到旋转一周</a:t>
            </a:r>
            <a:r>
              <a:rPr lang="en-US" altLang="zh-CN" sz="1400" b="1" dirty="0">
                <a:solidFill>
                  <a:schemeClr val="tx1"/>
                </a:solidFill>
              </a:rPr>
              <a:t>360</a:t>
            </a:r>
            <a:r>
              <a:rPr lang="zh-CN" altLang="en-US" sz="1400" b="1" dirty="0">
                <a:solidFill>
                  <a:schemeClr val="tx1"/>
                </a:solidFill>
              </a:rPr>
              <a:t>度后，即得到这个位置点上的所有照片</a:t>
            </a:r>
            <a:r>
              <a:rPr lang="zh-CN" altLang="en-US" sz="1400" b="1" dirty="0" smtClean="0">
                <a:solidFill>
                  <a:schemeClr val="tx1"/>
                </a:solidFill>
              </a:rPr>
              <a:t>。</a:t>
            </a:r>
            <a:endParaRPr lang="zh-CN" altLang="en-US" sz="1400" b="1" dirty="0">
              <a:solidFill>
                <a:schemeClr val="tx1"/>
              </a:solidFill>
            </a:endParaRPr>
          </a:p>
        </p:txBody>
      </p:sp>
      <p:sp>
        <p:nvSpPr>
          <p:cNvPr id="7" name="五角星 6"/>
          <p:cNvSpPr/>
          <p:nvPr/>
        </p:nvSpPr>
        <p:spPr>
          <a:xfrm>
            <a:off x="7766900" y="457200"/>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5045458" cy="901338"/>
          </a:xfrm>
        </p:spPr>
        <p:txBody>
          <a:bodyPr/>
          <a:lstStyle/>
          <a:p>
            <a:r>
              <a:rPr lang="en-US" altLang="zh-CN" sz="3600" b="1" dirty="0">
                <a:solidFill>
                  <a:srgbClr val="0070C0"/>
                </a:solidFill>
              </a:rPr>
              <a:t>6.3</a:t>
            </a:r>
            <a:r>
              <a:rPr lang="zh-CN" altLang="en-US" sz="3600" b="1" dirty="0">
                <a:solidFill>
                  <a:srgbClr val="0070C0"/>
                </a:solidFill>
              </a:rPr>
              <a:t>全景照片的拍摄方法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37978"/>
            <a:ext cx="8345423" cy="497875"/>
          </a:xfrm>
        </p:spPr>
        <p:txBody>
          <a:bodyPr/>
          <a:lstStyle/>
          <a:p>
            <a:r>
              <a:rPr lang="en-US" altLang="zh-CN" sz="2800" b="1" dirty="0"/>
              <a:t>2.</a:t>
            </a:r>
            <a:r>
              <a:rPr lang="zh-CN" altLang="zh-CN" sz="2800" b="1" dirty="0"/>
              <a:t>球面全景照片的</a:t>
            </a:r>
            <a:r>
              <a:rPr lang="zh-CN" altLang="zh-CN" sz="2800" b="1" dirty="0" smtClean="0"/>
              <a:t>拍摄</a:t>
            </a:r>
            <a:endParaRPr lang="zh-CN" altLang="zh-CN" sz="2800" b="1" dirty="0"/>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下箭头标注 4"/>
          <p:cNvSpPr/>
          <p:nvPr/>
        </p:nvSpPr>
        <p:spPr>
          <a:xfrm>
            <a:off x="1178653" y="1661147"/>
            <a:ext cx="6920917" cy="645826"/>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smtClean="0">
                <a:solidFill>
                  <a:schemeClr val="tx1"/>
                </a:solidFill>
              </a:rPr>
              <a:t>（</a:t>
            </a:r>
            <a:r>
              <a:rPr lang="en-US" altLang="zh-CN" sz="1100" b="1" dirty="0" smtClean="0">
                <a:solidFill>
                  <a:schemeClr val="tx1"/>
                </a:solidFill>
              </a:rPr>
              <a:t>1</a:t>
            </a:r>
            <a:r>
              <a:rPr lang="zh-CN" altLang="en-US" sz="1100" b="1" dirty="0" smtClean="0">
                <a:solidFill>
                  <a:schemeClr val="tx1"/>
                </a:solidFill>
              </a:rPr>
              <a:t>）首先</a:t>
            </a:r>
            <a:r>
              <a:rPr lang="zh-CN" altLang="en-US" sz="1100" b="1" dirty="0">
                <a:solidFill>
                  <a:schemeClr val="tx1"/>
                </a:solidFill>
              </a:rPr>
              <a:t>将全景云台安装在三脚架上，然后将相机和鱼眼镜头固定在一起，最后将相机固定在云台上</a:t>
            </a:r>
            <a:r>
              <a:rPr lang="zh-CN" altLang="en-US" sz="1100" b="1" dirty="0" smtClean="0">
                <a:solidFill>
                  <a:schemeClr val="tx1"/>
                </a:solidFill>
              </a:rPr>
              <a:t>。</a:t>
            </a:r>
            <a:endParaRPr lang="zh-CN" altLang="en-US" b="1" dirty="0"/>
          </a:p>
        </p:txBody>
      </p:sp>
      <p:sp>
        <p:nvSpPr>
          <p:cNvPr id="15" name="下箭头标注 14"/>
          <p:cNvSpPr/>
          <p:nvPr/>
        </p:nvSpPr>
        <p:spPr>
          <a:xfrm>
            <a:off x="3803498" y="2340529"/>
            <a:ext cx="1700828" cy="598517"/>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2</a:t>
            </a:r>
            <a:r>
              <a:rPr lang="zh-CN" altLang="en-US" sz="1100" b="1" dirty="0">
                <a:solidFill>
                  <a:schemeClr val="tx1"/>
                </a:solidFill>
              </a:rPr>
              <a:t>）选择外接镜头。</a:t>
            </a:r>
            <a:endParaRPr lang="zh-CN" altLang="en-US" sz="1100" b="1" dirty="0">
              <a:solidFill>
                <a:schemeClr val="tx1"/>
              </a:solidFill>
            </a:endParaRPr>
          </a:p>
        </p:txBody>
      </p:sp>
      <p:sp>
        <p:nvSpPr>
          <p:cNvPr id="18" name="下箭头标注 17"/>
          <p:cNvSpPr/>
          <p:nvPr/>
        </p:nvSpPr>
        <p:spPr>
          <a:xfrm>
            <a:off x="3803498" y="3001260"/>
            <a:ext cx="1700828" cy="598517"/>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3</a:t>
            </a:r>
            <a:r>
              <a:rPr lang="zh-CN" altLang="en-US" sz="1100" b="1" dirty="0">
                <a:solidFill>
                  <a:schemeClr val="tx1"/>
                </a:solidFill>
              </a:rPr>
              <a:t>）设置曝光模式。</a:t>
            </a:r>
            <a:endParaRPr lang="zh-CN" altLang="en-US" sz="1100" b="1" dirty="0">
              <a:solidFill>
                <a:schemeClr val="tx1"/>
              </a:solidFill>
            </a:endParaRPr>
          </a:p>
        </p:txBody>
      </p:sp>
      <p:sp>
        <p:nvSpPr>
          <p:cNvPr id="19" name="下箭头标注 18"/>
          <p:cNvSpPr/>
          <p:nvPr/>
        </p:nvSpPr>
        <p:spPr>
          <a:xfrm>
            <a:off x="3534515" y="3691710"/>
            <a:ext cx="2238793" cy="598517"/>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4</a:t>
            </a:r>
            <a:r>
              <a:rPr lang="zh-CN" altLang="en-US" sz="1100" b="1" dirty="0">
                <a:solidFill>
                  <a:schemeClr val="tx1"/>
                </a:solidFill>
              </a:rPr>
              <a:t>）设置图像尺寸和图像质量。</a:t>
            </a:r>
            <a:endParaRPr lang="zh-CN" altLang="en-US" sz="1100" b="1" dirty="0">
              <a:solidFill>
                <a:schemeClr val="tx1"/>
              </a:solidFill>
            </a:endParaRPr>
          </a:p>
        </p:txBody>
      </p:sp>
      <p:sp>
        <p:nvSpPr>
          <p:cNvPr id="20" name="下箭头标注 19"/>
          <p:cNvSpPr/>
          <p:nvPr/>
        </p:nvSpPr>
        <p:spPr>
          <a:xfrm>
            <a:off x="3534515" y="4355866"/>
            <a:ext cx="2238793" cy="598517"/>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5</a:t>
            </a:r>
            <a:r>
              <a:rPr lang="zh-CN" altLang="en-US" sz="1100" b="1" dirty="0">
                <a:solidFill>
                  <a:schemeClr val="tx1"/>
                </a:solidFill>
              </a:rPr>
              <a:t>）白平衡调节。</a:t>
            </a:r>
            <a:endParaRPr lang="zh-CN" altLang="en-US" sz="1100" b="1" dirty="0">
              <a:solidFill>
                <a:schemeClr val="tx1"/>
              </a:solidFill>
            </a:endParaRPr>
          </a:p>
        </p:txBody>
      </p:sp>
      <p:sp>
        <p:nvSpPr>
          <p:cNvPr id="21" name="下箭头标注 20"/>
          <p:cNvSpPr/>
          <p:nvPr/>
        </p:nvSpPr>
        <p:spPr>
          <a:xfrm>
            <a:off x="3534515" y="5041600"/>
            <a:ext cx="2238793" cy="598517"/>
          </a:xfrm>
          <a:prstGeom prst="downArrowCallou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6</a:t>
            </a:r>
            <a:r>
              <a:rPr lang="zh-CN" altLang="en-US" sz="1100" b="1" dirty="0">
                <a:solidFill>
                  <a:schemeClr val="tx1"/>
                </a:solidFill>
              </a:rPr>
              <a:t>）光圈与快门调节。</a:t>
            </a:r>
            <a:endParaRPr lang="zh-CN" altLang="en-US" sz="1100" b="1" dirty="0">
              <a:solidFill>
                <a:schemeClr val="tx1"/>
              </a:solidFill>
            </a:endParaRPr>
          </a:p>
        </p:txBody>
      </p:sp>
      <p:sp>
        <p:nvSpPr>
          <p:cNvPr id="6" name="矩形 5"/>
          <p:cNvSpPr/>
          <p:nvPr/>
        </p:nvSpPr>
        <p:spPr>
          <a:xfrm>
            <a:off x="2833501" y="5721292"/>
            <a:ext cx="3735079" cy="411060"/>
          </a:xfrm>
          <a:prstGeom prst="rect">
            <a:avLst/>
          </a:prstGeom>
          <a:solidFill>
            <a:schemeClr val="bg2">
              <a:lumMod val="9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a:t>
            </a:r>
            <a:r>
              <a:rPr lang="en-US" altLang="zh-CN" sz="1100" b="1" dirty="0">
                <a:solidFill>
                  <a:schemeClr val="tx1"/>
                </a:solidFill>
              </a:rPr>
              <a:t>7</a:t>
            </a:r>
            <a:r>
              <a:rPr lang="zh-CN" altLang="en-US" sz="1100" b="1" dirty="0">
                <a:solidFill>
                  <a:schemeClr val="tx1"/>
                </a:solidFill>
              </a:rPr>
              <a:t>）拍摄一个场景的两幅或者三幅鱼眼图像</a:t>
            </a:r>
            <a:r>
              <a:rPr lang="zh-CN" altLang="en-US" sz="1100" b="1" dirty="0" smtClean="0">
                <a:solidFill>
                  <a:schemeClr val="tx1"/>
                </a:solidFill>
              </a:rPr>
              <a:t>。</a:t>
            </a:r>
            <a:endParaRPr lang="zh-CN" altLang="en-US" sz="1100" b="1" dirty="0">
              <a:solidFill>
                <a:schemeClr val="tx1"/>
              </a:solidFill>
            </a:endParaRPr>
          </a:p>
        </p:txBody>
      </p:sp>
      <p:sp>
        <p:nvSpPr>
          <p:cNvPr id="14" name="五角星 13"/>
          <p:cNvSpPr/>
          <p:nvPr/>
        </p:nvSpPr>
        <p:spPr>
          <a:xfrm>
            <a:off x="7868929" y="229576"/>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5045458" cy="901338"/>
          </a:xfrm>
        </p:spPr>
        <p:txBody>
          <a:bodyPr/>
          <a:lstStyle/>
          <a:p>
            <a:r>
              <a:rPr lang="en-US" altLang="zh-CN" sz="3600" b="1" dirty="0">
                <a:solidFill>
                  <a:srgbClr val="0070C0"/>
                </a:solidFill>
              </a:rPr>
              <a:t>6.3</a:t>
            </a:r>
            <a:r>
              <a:rPr lang="zh-CN" altLang="en-US" sz="3600" b="1" dirty="0">
                <a:solidFill>
                  <a:srgbClr val="0070C0"/>
                </a:solidFill>
              </a:rPr>
              <a:t>全景照片的拍摄方法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05704"/>
            <a:ext cx="8345423" cy="563705"/>
          </a:xfrm>
        </p:spPr>
        <p:txBody>
          <a:bodyPr/>
          <a:lstStyle/>
          <a:p>
            <a:r>
              <a:rPr lang="en-US" altLang="zh-CN" sz="2800" b="1" dirty="0"/>
              <a:t>3.</a:t>
            </a:r>
            <a:r>
              <a:rPr lang="zh-CN" altLang="zh-CN" sz="2800" b="1" dirty="0"/>
              <a:t>对象全景照片的</a:t>
            </a:r>
            <a:r>
              <a:rPr lang="zh-CN" altLang="zh-CN" sz="2800" b="1" dirty="0" smtClean="0"/>
              <a:t>拍摄</a:t>
            </a: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右箭头标注 6"/>
          <p:cNvSpPr/>
          <p:nvPr/>
        </p:nvSpPr>
        <p:spPr>
          <a:xfrm>
            <a:off x="358411" y="2608976"/>
            <a:ext cx="1791196" cy="2093053"/>
          </a:xfrm>
          <a:prstGeom prst="rightArrowCallout">
            <a:avLst/>
          </a:prstGeom>
          <a:solidFill>
            <a:srgbClr val="66FF6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1</a:t>
            </a:r>
            <a:r>
              <a:rPr lang="zh-CN" altLang="en-US" sz="1400" b="1" dirty="0">
                <a:solidFill>
                  <a:schemeClr val="tx1"/>
                </a:solidFill>
              </a:rPr>
              <a:t>）将被拍摄对象置于旋转平台上，并确保旋转平台水平且被拍摄对象的中心与旋转平台的中心点重合。</a:t>
            </a:r>
            <a:endParaRPr lang="zh-CN" altLang="en-US" sz="1400" b="1" dirty="0">
              <a:solidFill>
                <a:schemeClr val="tx1"/>
              </a:solidFill>
            </a:endParaRPr>
          </a:p>
        </p:txBody>
      </p:sp>
      <p:sp>
        <p:nvSpPr>
          <p:cNvPr id="8" name="右箭头标注 7"/>
          <p:cNvSpPr/>
          <p:nvPr/>
        </p:nvSpPr>
        <p:spPr>
          <a:xfrm>
            <a:off x="2149607" y="2608976"/>
            <a:ext cx="1791196" cy="2093053"/>
          </a:xfrm>
          <a:prstGeom prst="rightArrowCallout">
            <a:avLst/>
          </a:prstGeom>
          <a:solidFill>
            <a:srgbClr val="66FF6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rPr>
              <a:t>（</a:t>
            </a:r>
            <a:r>
              <a:rPr lang="en-US" altLang="zh-CN" sz="1400" b="1" dirty="0" smtClean="0">
                <a:solidFill>
                  <a:schemeClr val="tx1"/>
                </a:solidFill>
              </a:rPr>
              <a:t>2</a:t>
            </a:r>
            <a:r>
              <a:rPr lang="zh-CN" altLang="en-US" sz="1400" b="1" dirty="0">
                <a:solidFill>
                  <a:schemeClr val="tx1"/>
                </a:solidFill>
              </a:rPr>
              <a:t>）将相机固定在三脚架上，使相机中心的高度与被拍摄对象中心点位置高度一致。</a:t>
            </a:r>
            <a:endParaRPr lang="zh-CN" altLang="en-US" sz="1400" b="1" dirty="0">
              <a:solidFill>
                <a:schemeClr val="tx1"/>
              </a:solidFill>
            </a:endParaRPr>
          </a:p>
        </p:txBody>
      </p:sp>
      <p:sp>
        <p:nvSpPr>
          <p:cNvPr id="9" name="右箭头标注 8"/>
          <p:cNvSpPr/>
          <p:nvPr/>
        </p:nvSpPr>
        <p:spPr>
          <a:xfrm>
            <a:off x="3940803" y="2608976"/>
            <a:ext cx="1791196" cy="2093053"/>
          </a:xfrm>
          <a:prstGeom prst="rightArrowCallout">
            <a:avLst/>
          </a:prstGeom>
          <a:solidFill>
            <a:srgbClr val="66FF6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3</a:t>
            </a:r>
            <a:r>
              <a:rPr lang="zh-CN" altLang="en-US" sz="1400" b="1" dirty="0">
                <a:solidFill>
                  <a:schemeClr val="tx1"/>
                </a:solidFill>
              </a:rPr>
              <a:t>）在被拍摄对象后面设置背景幕布，一般使被拍摄对象与背景幕布具有明显的颜色反差。</a:t>
            </a:r>
            <a:endParaRPr lang="zh-CN" altLang="en-US" sz="1400" b="1" dirty="0">
              <a:solidFill>
                <a:schemeClr val="tx1"/>
              </a:solidFill>
            </a:endParaRPr>
          </a:p>
        </p:txBody>
      </p:sp>
      <p:sp>
        <p:nvSpPr>
          <p:cNvPr id="10" name="右箭头标注 9"/>
          <p:cNvSpPr/>
          <p:nvPr/>
        </p:nvSpPr>
        <p:spPr>
          <a:xfrm>
            <a:off x="5731999" y="2378279"/>
            <a:ext cx="1791196" cy="2898396"/>
          </a:xfrm>
          <a:prstGeom prst="rightArrowCallout">
            <a:avLst/>
          </a:prstGeom>
          <a:solidFill>
            <a:srgbClr val="66FF6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a:t>
            </a:r>
            <a:r>
              <a:rPr lang="en-US" altLang="zh-CN" sz="1400" b="1" dirty="0">
                <a:solidFill>
                  <a:schemeClr val="tx1"/>
                </a:solidFill>
              </a:rPr>
              <a:t>4</a:t>
            </a:r>
            <a:r>
              <a:rPr lang="zh-CN" altLang="en-US" sz="1400" b="1" dirty="0">
                <a:solidFill>
                  <a:schemeClr val="tx1"/>
                </a:solidFill>
              </a:rPr>
              <a:t>）设置灯光，保证灯光有足够的亮度和合适的角度，且不能干扰被拍摄对象本身的色彩，一般设置一个主光源并配备两个辅助光源。</a:t>
            </a:r>
            <a:endParaRPr lang="zh-CN" altLang="en-US" sz="1400" b="1" dirty="0">
              <a:solidFill>
                <a:schemeClr val="tx1"/>
              </a:solidFill>
            </a:endParaRPr>
          </a:p>
        </p:txBody>
      </p:sp>
      <p:sp>
        <p:nvSpPr>
          <p:cNvPr id="12" name="矩形 11"/>
          <p:cNvSpPr/>
          <p:nvPr/>
        </p:nvSpPr>
        <p:spPr>
          <a:xfrm>
            <a:off x="7523195" y="2454488"/>
            <a:ext cx="1442905" cy="2402028"/>
          </a:xfrm>
          <a:prstGeom prst="rect">
            <a:avLst/>
          </a:prstGeom>
          <a:solidFill>
            <a:srgbClr val="66FF6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5</a:t>
            </a:r>
            <a:r>
              <a:rPr lang="zh-CN" altLang="en-US" sz="1400" b="1" dirty="0">
                <a:solidFill>
                  <a:schemeClr val="tx1"/>
                </a:solidFill>
              </a:rPr>
              <a:t>）拍摄时，每拍摄一张，就将旋转平台旋转一个正确的角度（</a:t>
            </a:r>
            <a:r>
              <a:rPr lang="en-US" altLang="zh-CN" sz="1400" b="1" dirty="0">
                <a:solidFill>
                  <a:schemeClr val="tx1"/>
                </a:solidFill>
              </a:rPr>
              <a:t>360</a:t>
            </a:r>
            <a:r>
              <a:rPr lang="zh-CN" altLang="en-US" sz="1400" b="1" dirty="0">
                <a:solidFill>
                  <a:schemeClr val="tx1"/>
                </a:solidFill>
              </a:rPr>
              <a:t>度</a:t>
            </a:r>
            <a:r>
              <a:rPr lang="en-US" altLang="zh-CN" sz="1400" b="1" dirty="0">
                <a:solidFill>
                  <a:schemeClr val="tx1"/>
                </a:solidFill>
              </a:rPr>
              <a:t>/</a:t>
            </a:r>
            <a:r>
              <a:rPr lang="zh-CN" altLang="en-US" sz="1400" b="1" dirty="0">
                <a:solidFill>
                  <a:schemeClr val="tx1"/>
                </a:solidFill>
              </a:rPr>
              <a:t>照片数量），以此类推，重复多次即可完成全部拍摄。</a:t>
            </a:r>
            <a:endParaRPr lang="zh-CN" altLang="en-US" sz="1400" b="1"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331727" y="2979870"/>
            <a:ext cx="7886700" cy="1048304"/>
          </a:xfrm>
        </p:spPr>
        <p:txBody>
          <a:bodyPr>
            <a:normAutofit/>
          </a:bodyPr>
          <a:lstStyle/>
          <a:p>
            <a:pPr>
              <a:defRPr/>
            </a:pPr>
            <a:r>
              <a:rPr lang="zh-CN" altLang="en-US" sz="4000" dirty="0">
                <a:solidFill>
                  <a:srgbClr val="00B0F0"/>
                </a:solidFill>
                <a:effectLst>
                  <a:outerShdw blurRad="38100" dist="38100" dir="2700000" algn="tl">
                    <a:srgbClr val="000000">
                      <a:alpha val="43137"/>
                    </a:srgbClr>
                  </a:outerShdw>
                </a:effectLst>
              </a:rPr>
              <a:t>第</a:t>
            </a:r>
            <a:r>
              <a:rPr lang="en-US" altLang="zh-CN" sz="4000" dirty="0">
                <a:solidFill>
                  <a:srgbClr val="00B0F0"/>
                </a:solidFill>
                <a:effectLst>
                  <a:outerShdw blurRad="38100" dist="38100" dir="2700000" algn="tl">
                    <a:srgbClr val="000000">
                      <a:alpha val="43137"/>
                    </a:srgbClr>
                  </a:outerShdw>
                </a:effectLst>
              </a:rPr>
              <a:t>6</a:t>
            </a:r>
            <a:r>
              <a:rPr lang="zh-CN" altLang="en-US" sz="4000" dirty="0">
                <a:solidFill>
                  <a:srgbClr val="00B0F0"/>
                </a:solidFill>
                <a:effectLst>
                  <a:outerShdw blurRad="38100" dist="38100" dir="2700000" algn="tl">
                    <a:srgbClr val="000000">
                      <a:alpha val="43137"/>
                    </a:srgbClr>
                  </a:outerShdw>
                </a:effectLst>
              </a:rPr>
              <a:t>章 三维全景技术</a:t>
            </a:r>
            <a:endParaRPr lang="zh-CN" altLang="en-US" sz="4000" i="0" dirty="0">
              <a:solidFill>
                <a:srgbClr val="00B0F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6024404" cy="901338"/>
          </a:xfrm>
        </p:spPr>
        <p:txBody>
          <a:bodyPr/>
          <a:lstStyle/>
          <a:p>
            <a:r>
              <a:rPr lang="en-US" altLang="zh-CN" sz="3600" b="1" dirty="0">
                <a:solidFill>
                  <a:srgbClr val="0070C0"/>
                </a:solidFill>
              </a:rPr>
              <a:t>6.4</a:t>
            </a:r>
            <a:r>
              <a:rPr lang="zh-CN" altLang="en-US" sz="3600" b="1" dirty="0">
                <a:solidFill>
                  <a:srgbClr val="0070C0"/>
                </a:solidFill>
              </a:rPr>
              <a:t>三维全景的软件实现方法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39541" y="1019979"/>
            <a:ext cx="8345423" cy="456396"/>
          </a:xfrm>
        </p:spPr>
        <p:txBody>
          <a:bodyPr/>
          <a:lstStyle/>
          <a:p>
            <a:r>
              <a:rPr lang="en-US" altLang="zh-CN" sz="2800" dirty="0">
                <a:solidFill>
                  <a:srgbClr val="0070C0"/>
                </a:solidFill>
              </a:rPr>
              <a:t>6.4.1 </a:t>
            </a:r>
            <a:r>
              <a:rPr lang="zh-CN" altLang="en-US" sz="2800" dirty="0">
                <a:solidFill>
                  <a:srgbClr val="0070C0"/>
                </a:solidFill>
              </a:rPr>
              <a:t>常见的三维全景</a:t>
            </a:r>
            <a:r>
              <a:rPr lang="zh-CN" altLang="en-US" sz="2800" dirty="0" smtClean="0">
                <a:solidFill>
                  <a:srgbClr val="0070C0"/>
                </a:solidFill>
              </a:rPr>
              <a:t>软件</a:t>
            </a: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6346" y="1498168"/>
            <a:ext cx="2274386" cy="142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4128" y="1503765"/>
            <a:ext cx="2276251" cy="141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357249" y="2842207"/>
            <a:ext cx="1172116" cy="332720"/>
          </a:xfrm>
          <a:prstGeom prst="rect">
            <a:avLst/>
          </a:prstGeom>
        </p:spPr>
        <p:txBody>
          <a:bodyPr wrap="none">
            <a:spAutoFit/>
          </a:bodyPr>
          <a:lstStyle/>
          <a:p>
            <a:pPr>
              <a:lnSpc>
                <a:spcPct val="130000"/>
              </a:lnSpc>
            </a:pPr>
            <a:r>
              <a:rPr lang="en-US" altLang="zh-CN" sz="1400" b="1" dirty="0">
                <a:solidFill>
                  <a:srgbClr val="FF0000"/>
                </a:solidFill>
                <a:latin typeface="+mn-ea"/>
              </a:rPr>
              <a:t>1.WPanorama</a:t>
            </a:r>
            <a:endParaRPr lang="en-US" altLang="zh-CN" sz="1400" b="1" dirty="0">
              <a:solidFill>
                <a:srgbClr val="FF0000"/>
              </a:solidFill>
              <a:latin typeface="+mn-ea"/>
            </a:endParaRPr>
          </a:p>
        </p:txBody>
      </p:sp>
      <p:sp>
        <p:nvSpPr>
          <p:cNvPr id="6" name="矩形 5"/>
          <p:cNvSpPr/>
          <p:nvPr/>
        </p:nvSpPr>
        <p:spPr>
          <a:xfrm>
            <a:off x="3583653" y="2868030"/>
            <a:ext cx="2533650" cy="332720"/>
          </a:xfrm>
          <a:prstGeom prst="rect">
            <a:avLst/>
          </a:prstGeom>
        </p:spPr>
        <p:txBody>
          <a:bodyPr wrap="square">
            <a:spAutoFit/>
          </a:bodyPr>
          <a:lstStyle/>
          <a:p>
            <a:pPr>
              <a:lnSpc>
                <a:spcPct val="130000"/>
              </a:lnSpc>
            </a:pPr>
            <a:r>
              <a:rPr lang="en-US" altLang="zh-CN" sz="1400" b="1" dirty="0">
                <a:solidFill>
                  <a:srgbClr val="FF0000"/>
                </a:solidFill>
                <a:latin typeface="+mn-ea"/>
              </a:rPr>
              <a:t>2.Pixtra </a:t>
            </a:r>
            <a:r>
              <a:rPr lang="en-US" altLang="zh-CN" sz="1400" b="1" dirty="0" err="1">
                <a:solidFill>
                  <a:srgbClr val="FF0000"/>
                </a:solidFill>
                <a:latin typeface="+mn-ea"/>
              </a:rPr>
              <a:t>OmniStitcher</a:t>
            </a:r>
            <a:endParaRPr lang="en-US" altLang="zh-CN" sz="1400" b="1" dirty="0">
              <a:solidFill>
                <a:srgbClr val="FF0000"/>
              </a:solidFill>
              <a:latin typeface="+mn-ea"/>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778" y="1498167"/>
            <a:ext cx="2407796" cy="142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395306" y="2859901"/>
            <a:ext cx="1620957" cy="332720"/>
          </a:xfrm>
          <a:prstGeom prst="rect">
            <a:avLst/>
          </a:prstGeom>
        </p:spPr>
        <p:txBody>
          <a:bodyPr wrap="none">
            <a:spAutoFit/>
          </a:bodyPr>
          <a:lstStyle/>
          <a:p>
            <a:pPr>
              <a:lnSpc>
                <a:spcPct val="130000"/>
              </a:lnSpc>
            </a:pPr>
            <a:r>
              <a:rPr lang="en-US" altLang="zh-CN" sz="1400" b="1" dirty="0">
                <a:solidFill>
                  <a:srgbClr val="FF0000"/>
                </a:solidFill>
                <a:latin typeface="+mn-ea"/>
              </a:rPr>
              <a:t>3.PanoramaStudio</a:t>
            </a:r>
            <a:endParaRPr lang="en-US" altLang="zh-CN" sz="1400" b="1" dirty="0">
              <a:solidFill>
                <a:srgbClr val="FF0000"/>
              </a:solidFill>
              <a:latin typeface="+mn-ea"/>
            </a:endParaRPr>
          </a:p>
        </p:txBody>
      </p:sp>
      <p:pic>
        <p:nvPicPr>
          <p:cNvPr id="2054" name="Picture 6" descr="http://a4.mzstatic.com/us/r30/Purple4/v4/ee/1e/0b/ee1e0b73-50e3-eb9c-a84e-a0f9b2a8bfa3/screen800x50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432" y="3199707"/>
            <a:ext cx="2263775" cy="1343764"/>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118746" y="4509396"/>
            <a:ext cx="1980029" cy="332720"/>
          </a:xfrm>
          <a:prstGeom prst="rect">
            <a:avLst/>
          </a:prstGeom>
        </p:spPr>
        <p:txBody>
          <a:bodyPr wrap="none">
            <a:spAutoFit/>
          </a:bodyPr>
          <a:lstStyle/>
          <a:p>
            <a:pPr>
              <a:lnSpc>
                <a:spcPct val="130000"/>
              </a:lnSpc>
            </a:pPr>
            <a:r>
              <a:rPr lang="en-US" altLang="zh-CN" sz="1400" b="1" dirty="0">
                <a:solidFill>
                  <a:srgbClr val="FF0000"/>
                </a:solidFill>
                <a:latin typeface="+mn-ea"/>
              </a:rPr>
              <a:t>4.ADG Panorama Tools</a:t>
            </a:r>
            <a:endParaRPr lang="en-US" altLang="zh-CN" sz="1400" b="1" dirty="0">
              <a:solidFill>
                <a:srgbClr val="FF0000"/>
              </a:solidFill>
              <a:latin typeface="+mn-ea"/>
            </a:endParaRPr>
          </a:p>
        </p:txBody>
      </p:sp>
      <p:pic>
        <p:nvPicPr>
          <p:cNvPr id="2056" name="Picture 8" descr="http://hiphotos.baidu.com/exp/pic/item/29752a9b033b5bb55e75b40536d3d539b700bc6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012" y="3199375"/>
            <a:ext cx="2302367" cy="13440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056566" y="4466687"/>
            <a:ext cx="1172116" cy="372410"/>
          </a:xfrm>
          <a:prstGeom prst="rect">
            <a:avLst/>
          </a:prstGeom>
        </p:spPr>
        <p:txBody>
          <a:bodyPr wrap="none">
            <a:spAutoFit/>
          </a:bodyPr>
          <a:lstStyle/>
          <a:p>
            <a:pPr>
              <a:lnSpc>
                <a:spcPct val="130000"/>
              </a:lnSpc>
            </a:pPr>
            <a:r>
              <a:rPr lang="en-US" altLang="zh-CN" sz="1400" b="1" dirty="0">
                <a:latin typeface="+mn-ea"/>
              </a:rPr>
              <a:t>5. </a:t>
            </a:r>
            <a:r>
              <a:rPr lang="en-US" altLang="zh-CN" sz="1400" b="1" dirty="0" err="1">
                <a:latin typeface="+mn-ea"/>
              </a:rPr>
              <a:t>Stitcher</a:t>
            </a:r>
            <a:endParaRPr lang="en-US" altLang="zh-CN" sz="1400" b="1" dirty="0">
              <a:latin typeface="+mn-ea"/>
            </a:endParaRPr>
          </a:p>
        </p:txBody>
      </p:sp>
      <p:pic>
        <p:nvPicPr>
          <p:cNvPr id="2058" name="Picture 10" descr="http://www.51paiming.com/upload/img/89GKjIRNwtaw3hfPpivZI472LpcVve1GrDt5WD4LEUVcSZ/zeiQqZFeWOprN9iX6NfXBFQOVmsAzBwglyVNpU44q5yvGsqthG4ECT01nqXimqNdTz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8882" y="3190181"/>
            <a:ext cx="2366692" cy="1355691"/>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6405410" y="4503476"/>
            <a:ext cx="1800493" cy="372410"/>
          </a:xfrm>
          <a:prstGeom prst="rect">
            <a:avLst/>
          </a:prstGeom>
        </p:spPr>
        <p:txBody>
          <a:bodyPr wrap="none">
            <a:spAutoFit/>
          </a:bodyPr>
          <a:lstStyle/>
          <a:p>
            <a:pPr>
              <a:lnSpc>
                <a:spcPct val="130000"/>
              </a:lnSpc>
            </a:pPr>
            <a:r>
              <a:rPr lang="en-US" altLang="zh-CN" sz="1400" b="1" dirty="0">
                <a:latin typeface="+mn-ea"/>
              </a:rPr>
              <a:t>6. </a:t>
            </a:r>
            <a:r>
              <a:rPr lang="en-US" altLang="zh-CN" sz="1400" b="1" dirty="0" err="1">
                <a:latin typeface="+mn-ea"/>
              </a:rPr>
              <a:t>Ulead</a:t>
            </a:r>
            <a:r>
              <a:rPr lang="en-US" altLang="zh-CN" sz="1400" b="1" dirty="0">
                <a:latin typeface="+mn-ea"/>
              </a:rPr>
              <a:t> COOL 360 </a:t>
            </a:r>
            <a:endParaRPr lang="en-US" altLang="zh-CN" sz="1400" b="1" dirty="0">
              <a:latin typeface="+mn-ea"/>
            </a:endParaRPr>
          </a:p>
        </p:txBody>
      </p:sp>
      <p:pic>
        <p:nvPicPr>
          <p:cNvPr id="2060" name="Picture 12" descr="http://www.jietusoft.com/images/products/a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6652" y="4881805"/>
            <a:ext cx="2529546" cy="1299919"/>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2456085" y="6148075"/>
            <a:ext cx="992579" cy="372410"/>
          </a:xfrm>
          <a:prstGeom prst="rect">
            <a:avLst/>
          </a:prstGeom>
        </p:spPr>
        <p:txBody>
          <a:bodyPr wrap="none">
            <a:spAutoFit/>
          </a:bodyPr>
          <a:lstStyle/>
          <a:p>
            <a:pPr>
              <a:lnSpc>
                <a:spcPct val="130000"/>
              </a:lnSpc>
            </a:pPr>
            <a:r>
              <a:rPr lang="en-US" altLang="zh-CN" sz="1400" b="1" dirty="0">
                <a:latin typeface="+mn-ea"/>
              </a:rPr>
              <a:t>7. </a:t>
            </a:r>
            <a:r>
              <a:rPr lang="zh-CN" altLang="en-US" sz="1400" b="1" dirty="0">
                <a:latin typeface="+mn-ea"/>
              </a:rPr>
              <a:t>造景师</a:t>
            </a:r>
            <a:endParaRPr lang="zh-CN" altLang="en-US" sz="1400" b="1" dirty="0">
              <a:latin typeface="+mn-ea"/>
            </a:endParaRPr>
          </a:p>
        </p:txBody>
      </p:sp>
      <p:sp>
        <p:nvSpPr>
          <p:cNvPr id="7" name="AutoShape 14" descr="http://img5.imgtn.bdimg.com/it/u=1245483252,1622347661&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63"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2734" y="4891076"/>
            <a:ext cx="2602015" cy="129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5648617" y="6136729"/>
            <a:ext cx="1172116" cy="372410"/>
          </a:xfrm>
          <a:prstGeom prst="rect">
            <a:avLst/>
          </a:prstGeom>
        </p:spPr>
        <p:txBody>
          <a:bodyPr wrap="none">
            <a:spAutoFit/>
          </a:bodyPr>
          <a:lstStyle/>
          <a:p>
            <a:pPr>
              <a:lnSpc>
                <a:spcPct val="130000"/>
              </a:lnSpc>
            </a:pPr>
            <a:r>
              <a:rPr lang="en-US" altLang="zh-CN" sz="1400" b="1" dirty="0">
                <a:latin typeface="+mn-ea"/>
              </a:rPr>
              <a:t>8. </a:t>
            </a:r>
            <a:r>
              <a:rPr lang="zh-CN" altLang="en-US" sz="1400" b="1" dirty="0">
                <a:latin typeface="+mn-ea"/>
              </a:rPr>
              <a:t>漫游大师</a:t>
            </a:r>
            <a:endParaRPr lang="zh-CN" altLang="en-US" sz="1400" b="1" dirty="0">
              <a:latin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6024404" cy="901338"/>
          </a:xfrm>
        </p:spPr>
        <p:txBody>
          <a:bodyPr/>
          <a:lstStyle/>
          <a:p>
            <a:r>
              <a:rPr lang="en-US" altLang="zh-CN" sz="3600" b="1" dirty="0">
                <a:solidFill>
                  <a:srgbClr val="0070C0"/>
                </a:solidFill>
              </a:rPr>
              <a:t>6.4</a:t>
            </a:r>
            <a:r>
              <a:rPr lang="zh-CN" altLang="en-US" sz="3600" b="1" dirty="0">
                <a:solidFill>
                  <a:srgbClr val="0070C0"/>
                </a:solidFill>
              </a:rPr>
              <a:t>三维全景的软件实现方法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05704"/>
            <a:ext cx="8345423" cy="1013552"/>
          </a:xfrm>
        </p:spPr>
        <p:txBody>
          <a:bodyPr/>
          <a:lstStyle/>
          <a:p>
            <a:pPr>
              <a:lnSpc>
                <a:spcPct val="150000"/>
              </a:lnSpc>
            </a:pPr>
            <a:r>
              <a:rPr lang="en-US" altLang="zh-CN" sz="2800" dirty="0">
                <a:solidFill>
                  <a:srgbClr val="0070C0"/>
                </a:solidFill>
              </a:rPr>
              <a:t>6.4.2</a:t>
            </a:r>
            <a:r>
              <a:rPr lang="zh-CN" altLang="zh-CN" sz="2800" dirty="0">
                <a:solidFill>
                  <a:srgbClr val="0070C0"/>
                </a:solidFill>
              </a:rPr>
              <a:t>三维全景图的软件实现</a:t>
            </a:r>
            <a:endParaRPr lang="zh-CN" altLang="zh-CN" sz="2800" dirty="0">
              <a:solidFill>
                <a:srgbClr val="0070C0"/>
              </a:solidFill>
            </a:endParaRPr>
          </a:p>
          <a:p>
            <a:pPr>
              <a:lnSpc>
                <a:spcPct val="150000"/>
              </a:lnSpc>
            </a:pPr>
            <a:r>
              <a:rPr lang="en-US" altLang="zh-CN" dirty="0" smtClean="0">
                <a:latin typeface="+mn-ea"/>
              </a:rPr>
              <a:t>   </a:t>
            </a:r>
            <a:r>
              <a:rPr lang="en-US" altLang="zh-CN" b="1" dirty="0"/>
              <a:t>1.</a:t>
            </a:r>
            <a:r>
              <a:rPr lang="zh-CN" altLang="zh-CN" b="1" dirty="0"/>
              <a:t>柱面全景图的软件实现</a:t>
            </a:r>
            <a:endParaRPr lang="zh-CN" altLang="zh-CN" b="1" dirty="0"/>
          </a:p>
          <a:p>
            <a:pPr>
              <a:lnSpc>
                <a:spcPct val="150000"/>
              </a:lnSpc>
            </a:pP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1690" y="2994342"/>
            <a:ext cx="6819996" cy="1728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6024404" cy="901338"/>
          </a:xfrm>
        </p:spPr>
        <p:txBody>
          <a:bodyPr/>
          <a:lstStyle/>
          <a:p>
            <a:r>
              <a:rPr lang="en-US" altLang="zh-CN" sz="3600" b="1" dirty="0">
                <a:solidFill>
                  <a:srgbClr val="0070C0"/>
                </a:solidFill>
              </a:rPr>
              <a:t>6.4</a:t>
            </a:r>
            <a:r>
              <a:rPr lang="zh-CN" altLang="en-US" sz="3600" b="1" dirty="0">
                <a:solidFill>
                  <a:srgbClr val="0070C0"/>
                </a:solidFill>
              </a:rPr>
              <a:t>三维全景的软件实现方法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05704"/>
            <a:ext cx="8345423" cy="1454616"/>
          </a:xfrm>
        </p:spPr>
        <p:txBody>
          <a:bodyPr/>
          <a:lstStyle/>
          <a:p>
            <a:pPr>
              <a:lnSpc>
                <a:spcPct val="150000"/>
              </a:lnSpc>
            </a:pPr>
            <a:r>
              <a:rPr lang="en-US" altLang="zh-CN" sz="2800" dirty="0">
                <a:solidFill>
                  <a:srgbClr val="0070C0"/>
                </a:solidFill>
              </a:rPr>
              <a:t>6.4.2</a:t>
            </a:r>
            <a:r>
              <a:rPr lang="zh-CN" altLang="zh-CN" sz="2800" dirty="0">
                <a:solidFill>
                  <a:srgbClr val="0070C0"/>
                </a:solidFill>
              </a:rPr>
              <a:t>三维全景图的软件实现</a:t>
            </a:r>
            <a:endParaRPr lang="zh-CN" altLang="zh-CN" sz="2800" dirty="0">
              <a:solidFill>
                <a:srgbClr val="0070C0"/>
              </a:solidFill>
            </a:endParaRPr>
          </a:p>
          <a:p>
            <a:pPr>
              <a:lnSpc>
                <a:spcPct val="150000"/>
              </a:lnSpc>
            </a:pPr>
            <a:r>
              <a:rPr lang="en-US" altLang="zh-CN" dirty="0" smtClean="0">
                <a:latin typeface="+mn-ea"/>
              </a:rPr>
              <a:t>   </a:t>
            </a:r>
            <a:r>
              <a:rPr lang="en-US" altLang="zh-CN" b="1" dirty="0"/>
              <a:t>2.</a:t>
            </a:r>
            <a:r>
              <a:rPr lang="zh-CN" altLang="zh-CN" b="1" dirty="0"/>
              <a:t>球面或立方体全景图的软件实现</a:t>
            </a:r>
            <a:endParaRPr lang="zh-CN" altLang="zh-CN" b="1" dirty="0"/>
          </a:p>
          <a:p>
            <a:pPr>
              <a:lnSpc>
                <a:spcPct val="150000"/>
              </a:lnSpc>
            </a:pP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2392" y="2671614"/>
            <a:ext cx="7499216" cy="1900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6024404" cy="901338"/>
          </a:xfrm>
        </p:spPr>
        <p:txBody>
          <a:bodyPr/>
          <a:lstStyle/>
          <a:p>
            <a:r>
              <a:rPr lang="en-US" altLang="zh-CN" sz="3600" b="1" dirty="0">
                <a:solidFill>
                  <a:srgbClr val="0070C0"/>
                </a:solidFill>
              </a:rPr>
              <a:t>6.4</a:t>
            </a:r>
            <a:r>
              <a:rPr lang="zh-CN" altLang="en-US" sz="3600" b="1" dirty="0">
                <a:solidFill>
                  <a:srgbClr val="0070C0"/>
                </a:solidFill>
              </a:rPr>
              <a:t>三维全景的软件实现方法</a:t>
            </a:r>
            <a:endParaRPr lang="zh-CN" altLang="en-US" sz="3600" dirty="0">
              <a:solidFill>
                <a:srgbClr val="0070C0"/>
              </a:solidFill>
            </a:endParaRPr>
          </a:p>
        </p:txBody>
      </p:sp>
      <p:sp>
        <p:nvSpPr>
          <p:cNvPr id="6146" name="Rectangle 3"/>
          <p:cNvSpPr>
            <a:spLocks noGrp="1" noChangeArrowheads="1"/>
          </p:cNvSpPr>
          <p:nvPr>
            <p:ph type="body" idx="1"/>
          </p:nvPr>
        </p:nvSpPr>
        <p:spPr>
          <a:xfrm>
            <a:off x="551147" y="1105704"/>
            <a:ext cx="8345423" cy="1013552"/>
          </a:xfrm>
        </p:spPr>
        <p:txBody>
          <a:bodyPr/>
          <a:lstStyle/>
          <a:p>
            <a:pPr>
              <a:lnSpc>
                <a:spcPct val="150000"/>
              </a:lnSpc>
            </a:pPr>
            <a:r>
              <a:rPr lang="en-US" altLang="zh-CN" sz="2800" dirty="0">
                <a:solidFill>
                  <a:srgbClr val="0070C0"/>
                </a:solidFill>
              </a:rPr>
              <a:t>6.4.2</a:t>
            </a:r>
            <a:r>
              <a:rPr lang="zh-CN" altLang="zh-CN" sz="2800" dirty="0">
                <a:solidFill>
                  <a:srgbClr val="0070C0"/>
                </a:solidFill>
              </a:rPr>
              <a:t>三维全景图的软件实现</a:t>
            </a:r>
            <a:endParaRPr lang="zh-CN" altLang="zh-CN" sz="2800" dirty="0">
              <a:solidFill>
                <a:srgbClr val="0070C0"/>
              </a:solidFill>
            </a:endParaRPr>
          </a:p>
          <a:p>
            <a:pPr>
              <a:lnSpc>
                <a:spcPct val="150000"/>
              </a:lnSpc>
            </a:pPr>
            <a:r>
              <a:rPr lang="en-US" altLang="zh-CN" dirty="0" smtClean="0">
                <a:latin typeface="+mn-ea"/>
              </a:rPr>
              <a:t>   </a:t>
            </a:r>
            <a:r>
              <a:rPr lang="en-US" altLang="zh-CN" b="1" dirty="0"/>
              <a:t>3.</a:t>
            </a:r>
            <a:r>
              <a:rPr lang="zh-CN" altLang="zh-CN" b="1" dirty="0"/>
              <a:t>对象全景图的软件实现</a:t>
            </a:r>
            <a:endParaRPr lang="zh-CN" altLang="zh-CN" b="1" dirty="0"/>
          </a:p>
          <a:p>
            <a:pPr>
              <a:lnSpc>
                <a:spcPct val="150000"/>
              </a:lnSpc>
            </a:pPr>
            <a:endParaRPr lang="zh-CN" altLang="zh-CN" dirty="0"/>
          </a:p>
          <a:p>
            <a:pPr>
              <a:lnSpc>
                <a:spcPct val="150000"/>
              </a:lnSpc>
            </a:pP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2197" y="2811461"/>
            <a:ext cx="7159606" cy="181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19548" y="530199"/>
            <a:ext cx="8466267" cy="5784541"/>
          </a:xfrm>
        </p:spPr>
        <p:txBody>
          <a:bodyPr/>
          <a:lstStyle/>
          <a:p>
            <a:pPr marL="0" indent="0" algn="ctr">
              <a:lnSpc>
                <a:spcPct val="120000"/>
              </a:lnSpc>
              <a:buFontTx/>
              <a:buNone/>
            </a:pPr>
            <a:r>
              <a:rPr lang="zh-CN" altLang="zh-CN" sz="3600" b="1" dirty="0" smtClean="0">
                <a:solidFill>
                  <a:srgbClr val="0070C0"/>
                </a:solidFill>
                <a:effectLst>
                  <a:outerShdw blurRad="38100" dist="38100" dir="2700000" algn="tl">
                    <a:srgbClr val="000000">
                      <a:alpha val="43137"/>
                    </a:srgbClr>
                  </a:outerShdw>
                </a:effectLst>
              </a:rPr>
              <a:t>本章小结</a:t>
            </a:r>
            <a:endParaRPr lang="en-US" altLang="zh-CN" sz="3600" b="1" dirty="0" smtClean="0">
              <a:solidFill>
                <a:srgbClr val="0070C0"/>
              </a:solidFill>
              <a:effectLst>
                <a:outerShdw blurRad="38100" dist="38100" dir="2700000" algn="tl">
                  <a:srgbClr val="000000">
                    <a:alpha val="43137"/>
                  </a:srgbClr>
                </a:outerShdw>
              </a:effectLst>
            </a:endParaRPr>
          </a:p>
          <a:p>
            <a:pPr>
              <a:lnSpc>
                <a:spcPct val="110000"/>
              </a:lnSpc>
            </a:pPr>
            <a:r>
              <a:rPr lang="en-US" altLang="zh-CN" sz="2800" dirty="0" smtClean="0"/>
              <a:t>        </a:t>
            </a:r>
            <a:r>
              <a:rPr lang="zh-CN" altLang="zh-CN" sz="2800" dirty="0" smtClean="0"/>
              <a:t>三维</a:t>
            </a:r>
            <a:r>
              <a:rPr lang="zh-CN" altLang="zh-CN" sz="2800" dirty="0"/>
              <a:t>全景也称为虚拟现实全景，是基于静态图像的虚拟现实技术，是目前迅速发展并逐步流行的一个虚拟现实分支，广泛应用于网络三维演示领域。</a:t>
            </a:r>
            <a:r>
              <a:rPr lang="en-US" altLang="zh-CN" sz="2800" dirty="0"/>
              <a:t>   </a:t>
            </a:r>
            <a:endParaRPr lang="zh-CN" altLang="zh-CN" sz="2800" dirty="0"/>
          </a:p>
          <a:p>
            <a:pPr>
              <a:lnSpc>
                <a:spcPct val="110000"/>
              </a:lnSpc>
            </a:pPr>
            <a:r>
              <a:rPr lang="en-US" altLang="zh-CN" sz="2800" dirty="0" smtClean="0"/>
              <a:t>        </a:t>
            </a:r>
            <a:r>
              <a:rPr lang="zh-CN" altLang="zh-CN" sz="2800" dirty="0" smtClean="0"/>
              <a:t>传统</a:t>
            </a:r>
            <a:r>
              <a:rPr lang="zh-CN" altLang="zh-CN" sz="2800" dirty="0"/>
              <a:t>三维技术及以</a:t>
            </a:r>
            <a:r>
              <a:rPr lang="en-US" altLang="zh-CN" sz="2800" dirty="0"/>
              <a:t>VRML</a:t>
            </a:r>
            <a:r>
              <a:rPr lang="zh-CN" altLang="zh-CN" sz="2800" dirty="0"/>
              <a:t>为代表的网络三维技术都采用计算机生成图像的方式来建立三维模型，而三维全景技术则是利用实景照片建立虚拟环境，按照照片拍摄→数字化→图像拼合→生成场景的模式来完成虚拟现实的创建，简单实用，真实感更强，沉浸感更好。需要注意的是三维全景技术是一种桌面虚拟现实技术，并不是真正意义上的</a:t>
            </a:r>
            <a:r>
              <a:rPr lang="en-US" altLang="zh-CN" sz="2800" dirty="0"/>
              <a:t>3D</a:t>
            </a:r>
            <a:r>
              <a:rPr lang="zh-CN" altLang="zh-CN" sz="2800" dirty="0"/>
              <a:t>图形技术。</a:t>
            </a:r>
            <a:endParaRPr lang="zh-CN" altLang="zh-CN"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9862" y="161356"/>
            <a:ext cx="4701130" cy="1555249"/>
          </a:xfrm>
        </p:spPr>
        <p:txBody>
          <a:bodyPr/>
          <a:lstStyle/>
          <a:p>
            <a:r>
              <a:rPr lang="zh-CN" altLang="en-US" sz="4800" b="1" dirty="0">
                <a:solidFill>
                  <a:srgbClr val="CC6600"/>
                </a:solidFill>
              </a:rPr>
              <a:t>导学</a:t>
            </a:r>
            <a:br>
              <a:rPr lang="en-US" altLang="zh-CN" sz="4800" b="1" dirty="0">
                <a:solidFill>
                  <a:srgbClr val="CC6600"/>
                </a:solidFill>
              </a:rPr>
            </a:br>
            <a:endParaRPr lang="zh-CN" altLang="en-US" sz="4800" dirty="0"/>
          </a:p>
        </p:txBody>
      </p:sp>
      <p:sp>
        <p:nvSpPr>
          <p:cNvPr id="4098" name="Rectangle 3"/>
          <p:cNvSpPr>
            <a:spLocks noGrp="1" noChangeArrowheads="1"/>
          </p:cNvSpPr>
          <p:nvPr>
            <p:ph type="body" idx="1"/>
          </p:nvPr>
        </p:nvSpPr>
        <p:spPr>
          <a:xfrm>
            <a:off x="623888" y="1218654"/>
            <a:ext cx="3700686" cy="5063813"/>
          </a:xfrm>
          <a:ln>
            <a:solidFill>
              <a:srgbClr val="0070C0"/>
            </a:solidFill>
          </a:ln>
        </p:spPr>
        <p:txBody>
          <a:bodyPr/>
          <a:lstStyle/>
          <a:p>
            <a:pPr marL="0" indent="0" eaLnBrk="1" hangingPunct="1">
              <a:lnSpc>
                <a:spcPct val="120000"/>
              </a:lnSpc>
              <a:buFontTx/>
              <a:buNone/>
            </a:pPr>
            <a:r>
              <a:rPr lang="zh-CN" altLang="en-US" sz="2200" b="1" dirty="0" smtClean="0">
                <a:solidFill>
                  <a:srgbClr val="0070C0"/>
                </a:solidFill>
                <a:effectLst/>
              </a:rPr>
              <a:t>一、学习目标</a:t>
            </a:r>
            <a:endParaRPr lang="en-US" altLang="zh-CN" sz="2200" b="1" dirty="0" smtClean="0">
              <a:solidFill>
                <a:srgbClr val="0070C0"/>
              </a:solidFill>
              <a:effectLst/>
            </a:endParaRPr>
          </a:p>
          <a:p>
            <a:r>
              <a:rPr lang="en-US" altLang="zh-CN" sz="1800" dirty="0" smtClean="0"/>
              <a:t>1.</a:t>
            </a:r>
            <a:r>
              <a:rPr lang="zh-CN" altLang="zh-CN" sz="1800" dirty="0" smtClean="0"/>
              <a:t>掌握</a:t>
            </a:r>
            <a:r>
              <a:rPr lang="zh-CN" altLang="zh-CN" sz="1800" dirty="0"/>
              <a:t>全景的概念，虚拟全景和现实全景的区别，三维全景的特点和分类。了解三维全景的应用领域和行业。</a:t>
            </a:r>
            <a:endParaRPr lang="zh-CN" altLang="zh-CN" sz="1800" dirty="0"/>
          </a:p>
          <a:p>
            <a:r>
              <a:rPr lang="en-US" altLang="zh-CN" sz="1800" dirty="0" smtClean="0"/>
              <a:t>2.</a:t>
            </a:r>
            <a:r>
              <a:rPr lang="zh-CN" altLang="zh-CN" sz="1800" dirty="0" smtClean="0"/>
              <a:t>掌握</a:t>
            </a:r>
            <a:r>
              <a:rPr lang="zh-CN" altLang="zh-CN" sz="1800" dirty="0"/>
              <a:t>常见的硬件设备及配置方案，了解全景云台与相机、三脚架的安装方法。</a:t>
            </a:r>
            <a:endParaRPr lang="zh-CN" altLang="zh-CN" sz="1800" dirty="0"/>
          </a:p>
          <a:p>
            <a:r>
              <a:rPr lang="en-US" altLang="zh-CN" sz="1800" dirty="0" smtClean="0"/>
              <a:t>3.</a:t>
            </a:r>
            <a:r>
              <a:rPr lang="zh-CN" altLang="zh-CN" sz="1800" dirty="0" smtClean="0"/>
              <a:t>掌握</a:t>
            </a:r>
            <a:r>
              <a:rPr lang="zh-CN" altLang="zh-CN" sz="1800" dirty="0"/>
              <a:t>柱面全景、球面全景、对象全景照片的拍摄流程和技巧，并能结合学习、工作环境进行实地拍摄。了解数码相机的参数和术语。</a:t>
            </a:r>
            <a:endParaRPr lang="zh-CN" altLang="zh-CN" sz="1800" dirty="0"/>
          </a:p>
          <a:p>
            <a:r>
              <a:rPr lang="en-US" altLang="zh-CN" sz="1800" dirty="0" smtClean="0"/>
              <a:t>4.</a:t>
            </a:r>
            <a:r>
              <a:rPr lang="zh-CN" altLang="zh-CN" sz="1800" dirty="0" smtClean="0"/>
              <a:t>掌握</a:t>
            </a:r>
            <a:r>
              <a:rPr lang="zh-CN" altLang="zh-CN" sz="1800" dirty="0"/>
              <a:t>柱面全景、球面或立方体全景、对象全景的软件制作流程。了解国内外流行的三维全景制作软件的功能和特点。</a:t>
            </a:r>
            <a:endParaRPr lang="zh-CN" altLang="zh-CN" sz="1800" dirty="0"/>
          </a:p>
        </p:txBody>
      </p:sp>
      <p:sp>
        <p:nvSpPr>
          <p:cNvPr id="5" name="Rectangle 3"/>
          <p:cNvSpPr txBox="1">
            <a:spLocks noChangeArrowheads="1"/>
          </p:cNvSpPr>
          <p:nvPr/>
        </p:nvSpPr>
        <p:spPr>
          <a:xfrm>
            <a:off x="4862456" y="1229445"/>
            <a:ext cx="3917072" cy="5053022"/>
          </a:xfrm>
          <a:prstGeom prst="rect">
            <a:avLst/>
          </a:prstGeom>
          <a:ln>
            <a:solidFill>
              <a:srgbClr val="0070C0"/>
            </a:solidFill>
          </a:ln>
        </p:spPr>
        <p:txBody>
          <a:bodyPr/>
          <a:lstStyle>
            <a:lvl1pPr indent="0">
              <a:lnSpc>
                <a:spcPct val="100000"/>
              </a:lnSpc>
              <a:spcBef>
                <a:spcPts val="1000"/>
              </a:spcBef>
              <a:buFontTx/>
              <a:buNone/>
              <a:defRPr sz="2200" b="1">
                <a:solidFill>
                  <a:srgbClr val="0070C0"/>
                </a:solidFill>
                <a:effectLst/>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zh-CN" altLang="zh-CN" sz="2000" dirty="0"/>
              <a:t>二、重点、难点</a:t>
            </a:r>
            <a:endParaRPr lang="en-US" altLang="zh-CN" sz="2000" dirty="0"/>
          </a:p>
          <a:p>
            <a:pPr>
              <a:lnSpc>
                <a:spcPct val="200000"/>
              </a:lnSpc>
            </a:pPr>
            <a:r>
              <a:rPr lang="en-US" altLang="zh-CN" sz="2000" b="0" dirty="0" smtClean="0">
                <a:solidFill>
                  <a:schemeClr val="tx1"/>
                </a:solidFill>
              </a:rPr>
              <a:t>1.</a:t>
            </a:r>
            <a:r>
              <a:rPr lang="zh-CN" altLang="en-US" sz="2000" b="0" dirty="0" smtClean="0">
                <a:solidFill>
                  <a:schemeClr val="tx1"/>
                </a:solidFill>
              </a:rPr>
              <a:t>本章</a:t>
            </a:r>
            <a:r>
              <a:rPr lang="zh-CN" altLang="en-US" sz="2000" b="0" dirty="0">
                <a:solidFill>
                  <a:schemeClr val="tx1"/>
                </a:solidFill>
              </a:rPr>
              <a:t>的重点是三维全景的特点、分类和应用领域</a:t>
            </a:r>
            <a:r>
              <a:rPr lang="zh-CN" altLang="en-US" sz="2000" b="0" dirty="0" smtClean="0">
                <a:solidFill>
                  <a:schemeClr val="tx1"/>
                </a:solidFill>
              </a:rPr>
              <a:t>。</a:t>
            </a:r>
            <a:endParaRPr lang="en-US" altLang="zh-CN" sz="2000" b="0" dirty="0" smtClean="0">
              <a:solidFill>
                <a:schemeClr val="tx1"/>
              </a:solidFill>
            </a:endParaRPr>
          </a:p>
          <a:p>
            <a:pPr>
              <a:lnSpc>
                <a:spcPct val="200000"/>
              </a:lnSpc>
            </a:pPr>
            <a:r>
              <a:rPr lang="en-US" altLang="zh-CN" sz="2000" b="0" dirty="0" smtClean="0">
                <a:solidFill>
                  <a:schemeClr val="tx1"/>
                </a:solidFill>
              </a:rPr>
              <a:t>2.</a:t>
            </a:r>
            <a:r>
              <a:rPr lang="zh-CN" altLang="en-US" sz="2000" b="0" dirty="0" smtClean="0">
                <a:solidFill>
                  <a:schemeClr val="tx1"/>
                </a:solidFill>
              </a:rPr>
              <a:t>本章的难点</a:t>
            </a:r>
            <a:r>
              <a:rPr lang="zh-CN" altLang="en-US" sz="2000" b="0" dirty="0">
                <a:solidFill>
                  <a:schemeClr val="tx1"/>
                </a:solidFill>
              </a:rPr>
              <a:t>是全景照片的拍摄方法及后期软件实现。</a:t>
            </a:r>
            <a:r>
              <a:rPr lang="en-US" altLang="zh-CN" sz="2000" dirty="0" smtClean="0"/>
              <a:t>   </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491753" y="1068251"/>
            <a:ext cx="8345423" cy="1649782"/>
          </a:xfrm>
        </p:spPr>
        <p:txBody>
          <a:bodyPr/>
          <a:lstStyle/>
          <a:p>
            <a:pPr>
              <a:lnSpc>
                <a:spcPct val="150000"/>
              </a:lnSpc>
            </a:pPr>
            <a:r>
              <a:rPr lang="en-US" altLang="zh-CN" dirty="0" smtClean="0"/>
              <a:t>        </a:t>
            </a:r>
            <a:r>
              <a:rPr lang="zh-CN" altLang="zh-CN" b="1" dirty="0" smtClean="0">
                <a:solidFill>
                  <a:srgbClr val="FF0000"/>
                </a:solidFill>
              </a:rPr>
              <a:t>全景</a:t>
            </a:r>
            <a:r>
              <a:rPr lang="zh-CN" altLang="zh-CN" b="1" dirty="0">
                <a:solidFill>
                  <a:srgbClr val="FF0000"/>
                </a:solidFill>
              </a:rPr>
              <a:t>（</a:t>
            </a:r>
            <a:r>
              <a:rPr lang="en-US" altLang="zh-CN" b="1" dirty="0">
                <a:solidFill>
                  <a:srgbClr val="FF0000"/>
                </a:solidFill>
              </a:rPr>
              <a:t>Panoramic</a:t>
            </a:r>
            <a:r>
              <a:rPr lang="zh-CN" altLang="zh-CN" b="1" dirty="0">
                <a:solidFill>
                  <a:srgbClr val="FF0000"/>
                </a:solidFill>
              </a:rPr>
              <a:t>）</a:t>
            </a:r>
            <a:r>
              <a:rPr lang="zh-CN" altLang="zh-CN" dirty="0"/>
              <a:t>是一</a:t>
            </a:r>
            <a:r>
              <a:rPr lang="zh-CN" altLang="zh-CN" dirty="0" smtClean="0"/>
              <a:t>种使用</a:t>
            </a:r>
            <a:r>
              <a:rPr lang="zh-CN" altLang="zh-CN" dirty="0"/>
              <a:t>相机环绕四周进行</a:t>
            </a:r>
            <a:r>
              <a:rPr lang="en-US" altLang="zh-CN" dirty="0"/>
              <a:t>360</a:t>
            </a:r>
            <a:r>
              <a:rPr lang="zh-CN" altLang="zh-CN" dirty="0"/>
              <a:t>度拍摄，将拍摄到的照片拼接成一个全方位、全角度的</a:t>
            </a:r>
            <a:r>
              <a:rPr lang="zh-CN" altLang="zh-CN" dirty="0" smtClean="0"/>
              <a:t>图像</a:t>
            </a:r>
            <a:r>
              <a:rPr lang="zh-CN" altLang="en-US" dirty="0" smtClean="0"/>
              <a:t>。</a:t>
            </a:r>
            <a:r>
              <a:rPr lang="zh-CN" altLang="zh-CN" dirty="0" smtClean="0"/>
              <a:t>这些</a:t>
            </a:r>
            <a:r>
              <a:rPr lang="zh-CN" altLang="zh-CN" dirty="0"/>
              <a:t>图像可以在计算机或互联网上进行浏览或展示。</a:t>
            </a:r>
            <a:endParaRPr lang="zh-CN" altLang="zh-CN" dirty="0"/>
          </a:p>
          <a:p>
            <a:pPr>
              <a:lnSpc>
                <a:spcPct val="150000"/>
              </a:lnSpc>
            </a:pPr>
            <a:r>
              <a:rPr lang="en-US" altLang="zh-CN" dirty="0" smtClean="0"/>
              <a:t>         </a:t>
            </a: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026" name="Picture 2" descr="http://2b.zol-img.com.cn/product/88/993/cewK7HBtN10w.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4482"/>
          <a:stretch>
            <a:fillRect/>
          </a:stretch>
        </p:blipFill>
        <p:spPr bwMode="auto">
          <a:xfrm>
            <a:off x="5792438" y="4761116"/>
            <a:ext cx="2456873" cy="13458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img3.redocn.com/20100908/Redocn_2010090202063616.jpg"/>
          <p:cNvPicPr>
            <a:picLocks noChangeAspect="1" noChangeArrowheads="1"/>
          </p:cNvPicPr>
          <p:nvPr/>
        </p:nvPicPr>
        <p:blipFill rotWithShape="1">
          <a:blip r:embed="rId2">
            <a:extLst>
              <a:ext uri="{28A0092B-C50C-407E-A947-70E740481C1C}">
                <a14:useLocalDpi xmlns:a14="http://schemas.microsoft.com/office/drawing/2010/main" val="0"/>
              </a:ext>
            </a:extLst>
          </a:blip>
          <a:srcRect t="8314" b="16973"/>
          <a:stretch>
            <a:fillRect/>
          </a:stretch>
        </p:blipFill>
        <p:spPr bwMode="auto">
          <a:xfrm>
            <a:off x="1075266" y="4761116"/>
            <a:ext cx="4461468" cy="13458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img.xinji.org/attachment/19_52302_543a57094401f7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266" y="2942259"/>
            <a:ext cx="7178399" cy="14535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3991043" y="4395831"/>
            <a:ext cx="1346844" cy="369332"/>
          </a:xfrm>
          <a:prstGeom prst="rect">
            <a:avLst/>
          </a:prstGeom>
        </p:spPr>
        <p:txBody>
          <a:bodyPr wrap="none">
            <a:spAutoFit/>
          </a:bodyPr>
          <a:lstStyle/>
          <a:p>
            <a:r>
              <a:rPr lang="zh-CN" altLang="en-US" b="1" dirty="0" smtClean="0"/>
              <a:t>五台山全景</a:t>
            </a:r>
            <a:endParaRPr lang="zh-CN" altLang="en-US" dirty="0"/>
          </a:p>
        </p:txBody>
      </p:sp>
      <p:sp>
        <p:nvSpPr>
          <p:cNvPr id="9" name="矩形 8"/>
          <p:cNvSpPr/>
          <p:nvPr/>
        </p:nvSpPr>
        <p:spPr>
          <a:xfrm>
            <a:off x="2632578" y="6117682"/>
            <a:ext cx="1579278" cy="369332"/>
          </a:xfrm>
          <a:prstGeom prst="rect">
            <a:avLst/>
          </a:prstGeom>
        </p:spPr>
        <p:txBody>
          <a:bodyPr wrap="none">
            <a:spAutoFit/>
          </a:bodyPr>
          <a:lstStyle/>
          <a:p>
            <a:r>
              <a:rPr lang="zh-CN" altLang="en-US" b="1" dirty="0" smtClean="0"/>
              <a:t>国外小镇全景</a:t>
            </a:r>
            <a:endParaRPr lang="zh-CN" altLang="en-US" dirty="0"/>
          </a:p>
        </p:txBody>
      </p:sp>
      <p:sp>
        <p:nvSpPr>
          <p:cNvPr id="10" name="矩形 9"/>
          <p:cNvSpPr/>
          <p:nvPr/>
        </p:nvSpPr>
        <p:spPr>
          <a:xfrm>
            <a:off x="5796792" y="6117682"/>
            <a:ext cx="2509020" cy="369332"/>
          </a:xfrm>
          <a:prstGeom prst="rect">
            <a:avLst/>
          </a:prstGeom>
        </p:spPr>
        <p:txBody>
          <a:bodyPr wrap="none">
            <a:spAutoFit/>
          </a:bodyPr>
          <a:lstStyle/>
          <a:p>
            <a:r>
              <a:rPr lang="zh-CN" altLang="en-US" b="1" dirty="0" smtClean="0"/>
              <a:t>城市鱼眼镜头效果全景</a:t>
            </a:r>
            <a:endParaRPr lang="zh-CN" altLang="en-US" dirty="0"/>
          </a:p>
        </p:txBody>
      </p:sp>
      <p:sp>
        <p:nvSpPr>
          <p:cNvPr id="11" name="五角星 10"/>
          <p:cNvSpPr/>
          <p:nvPr/>
        </p:nvSpPr>
        <p:spPr>
          <a:xfrm>
            <a:off x="7707662" y="164164"/>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61824" y="837231"/>
            <a:ext cx="6498895" cy="584775"/>
          </a:xfrm>
          <a:prstGeom prst="rect">
            <a:avLst/>
          </a:prstGeom>
        </p:spPr>
        <p:txBody>
          <a:bodyPr wrap="none">
            <a:spAutoFit/>
          </a:bodyPr>
          <a:lstStyle/>
          <a:p>
            <a:r>
              <a:rPr lang="en-US" altLang="zh-CN" sz="3200" b="1" dirty="0"/>
              <a:t>3D</a:t>
            </a:r>
            <a:r>
              <a:rPr lang="zh-CN" altLang="en-US" sz="3200" b="1" dirty="0"/>
              <a:t>全息影像技术真实展现汽车</a:t>
            </a:r>
            <a:r>
              <a:rPr lang="zh-CN" altLang="en-US" sz="3200" b="1" dirty="0" smtClean="0"/>
              <a:t>产品</a:t>
            </a:r>
            <a:endParaRPr lang="zh-CN" altLang="en-US" sz="3200" b="1" dirty="0"/>
          </a:p>
        </p:txBody>
      </p:sp>
      <p:pic>
        <p:nvPicPr>
          <p:cNvPr id="9" name="3D全息影像技术真实展现汽车产品_标清.avi">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361824" y="1422006"/>
            <a:ext cx="6388805" cy="44336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245355" y="1110194"/>
            <a:ext cx="8653290" cy="2748741"/>
          </a:xfrm>
        </p:spPr>
        <p:txBody>
          <a:bodyPr/>
          <a:lstStyle/>
          <a:p>
            <a:pPr>
              <a:lnSpc>
                <a:spcPct val="120000"/>
              </a:lnSpc>
            </a:pPr>
            <a:r>
              <a:rPr lang="en-US" altLang="zh-CN" dirty="0" smtClean="0"/>
              <a:t>       </a:t>
            </a:r>
            <a:r>
              <a:rPr lang="zh-CN" altLang="zh-CN" dirty="0" smtClean="0"/>
              <a:t>全景</a:t>
            </a:r>
            <a:r>
              <a:rPr lang="zh-CN" altLang="zh-CN" dirty="0"/>
              <a:t>可分为两种，即</a:t>
            </a:r>
            <a:r>
              <a:rPr lang="zh-CN" altLang="zh-CN" b="1" dirty="0">
                <a:solidFill>
                  <a:srgbClr val="FF0000"/>
                </a:solidFill>
              </a:rPr>
              <a:t>虚拟全景和现实全景</a:t>
            </a:r>
            <a:r>
              <a:rPr lang="zh-CN" altLang="zh-CN" dirty="0"/>
              <a:t>。</a:t>
            </a:r>
            <a:r>
              <a:rPr lang="zh-CN" altLang="zh-CN" b="1" dirty="0"/>
              <a:t>虚拟全景是利用</a:t>
            </a:r>
            <a:r>
              <a:rPr lang="en-US" altLang="zh-CN" b="1" dirty="0"/>
              <a:t>3ds Max</a:t>
            </a:r>
            <a:r>
              <a:rPr lang="zh-CN" altLang="zh-CN" b="1" dirty="0"/>
              <a:t>、</a:t>
            </a:r>
            <a:r>
              <a:rPr lang="en-US" altLang="zh-CN" b="1" dirty="0"/>
              <a:t>Maya</a:t>
            </a:r>
            <a:r>
              <a:rPr lang="zh-CN" altLang="zh-CN" b="1" dirty="0"/>
              <a:t>等软件，制作出来的模拟现实的场景；现实全景是利用单反数码相机拍摄实景照片，由软件进行特殊的拼合处理而生成的真实场景。</a:t>
            </a:r>
            <a:r>
              <a:rPr lang="zh-CN" altLang="zh-CN" dirty="0"/>
              <a:t>本章介绍的主要是现实全景。</a:t>
            </a:r>
            <a:endParaRPr lang="zh-CN" altLang="zh-CN" dirty="0"/>
          </a:p>
          <a:p>
            <a:pPr>
              <a:lnSpc>
                <a:spcPct val="120000"/>
              </a:lnSpc>
            </a:pPr>
            <a:r>
              <a:rPr lang="en-US" altLang="zh-CN" dirty="0" smtClean="0"/>
              <a:t>        </a:t>
            </a:r>
            <a:r>
              <a:rPr lang="zh-CN" altLang="zh-CN" b="1" dirty="0" smtClean="0">
                <a:solidFill>
                  <a:srgbClr val="FF0000"/>
                </a:solidFill>
              </a:rPr>
              <a:t>三维</a:t>
            </a:r>
            <a:r>
              <a:rPr lang="zh-CN" altLang="zh-CN" b="1" dirty="0">
                <a:solidFill>
                  <a:srgbClr val="FF0000"/>
                </a:solidFill>
              </a:rPr>
              <a:t>全景</a:t>
            </a:r>
            <a:r>
              <a:rPr lang="zh-CN" altLang="zh-CN" dirty="0"/>
              <a:t>（</a:t>
            </a:r>
            <a:r>
              <a:rPr lang="en-US" altLang="zh-CN" dirty="0"/>
              <a:t>Three dimensional panorama</a:t>
            </a:r>
            <a:r>
              <a:rPr lang="zh-CN" altLang="zh-CN" dirty="0"/>
              <a:t>）是使用全景图像</a:t>
            </a:r>
            <a:r>
              <a:rPr lang="zh-CN" altLang="zh-CN" dirty="0" smtClean="0"/>
              <a:t>表现</a:t>
            </a:r>
            <a:r>
              <a:rPr lang="zh-CN" altLang="en-US" dirty="0" smtClean="0"/>
              <a:t>三维</a:t>
            </a:r>
            <a:r>
              <a:rPr lang="zh-CN" altLang="zh-CN" dirty="0" smtClean="0"/>
              <a:t>虚拟</a:t>
            </a:r>
            <a:r>
              <a:rPr lang="zh-CN" altLang="zh-CN" dirty="0"/>
              <a:t>环境的虚拟现实技术，也称虚拟现实全景。</a:t>
            </a:r>
            <a:endParaRPr lang="zh-CN" altLang="zh-CN" dirty="0"/>
          </a:p>
          <a:p>
            <a:pPr marL="0" indent="0">
              <a:lnSpc>
                <a:spcPct val="120000"/>
              </a:lnSpc>
              <a:buFontTx/>
              <a:buNone/>
            </a:pPr>
            <a:endParaRPr lang="en-US" altLang="zh-CN"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050" name="Picture 2" descr="http://img10.cache.hxsd.com/hxsdmy/show/2013/01/76/66/78/04/18/2013041810053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214" y="3988964"/>
            <a:ext cx="4012672" cy="1719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descr="http://www.maya09.cn/data/attachment/forum/201305/15/230216akoshzkazi81t99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51" t="8434" r="1241" b="14277"/>
          <a:stretch>
            <a:fillRect/>
          </a:stretch>
        </p:blipFill>
        <p:spPr bwMode="auto">
          <a:xfrm>
            <a:off x="4446165" y="3988965"/>
            <a:ext cx="4202886" cy="1719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1070740" y="5784209"/>
            <a:ext cx="3155031" cy="369332"/>
          </a:xfrm>
          <a:prstGeom prst="rect">
            <a:avLst/>
          </a:prstGeom>
        </p:spPr>
        <p:txBody>
          <a:bodyPr wrap="none">
            <a:spAutoFit/>
          </a:bodyPr>
          <a:lstStyle/>
          <a:p>
            <a:r>
              <a:rPr lang="en-US" altLang="zh-CN" b="1" dirty="0"/>
              <a:t>3ds </a:t>
            </a:r>
            <a:r>
              <a:rPr lang="en-US" altLang="zh-CN" b="1" dirty="0" smtClean="0"/>
              <a:t>Max</a:t>
            </a:r>
            <a:r>
              <a:rPr lang="zh-CN" altLang="en-US" b="1" dirty="0" smtClean="0"/>
              <a:t>软件制作的虚拟全景</a:t>
            </a:r>
            <a:endParaRPr lang="zh-CN" altLang="en-US" dirty="0"/>
          </a:p>
        </p:txBody>
      </p:sp>
      <p:sp>
        <p:nvSpPr>
          <p:cNvPr id="8" name="矩形 7"/>
          <p:cNvSpPr/>
          <p:nvPr/>
        </p:nvSpPr>
        <p:spPr>
          <a:xfrm>
            <a:off x="5114363" y="5767431"/>
            <a:ext cx="2866490" cy="369332"/>
          </a:xfrm>
          <a:prstGeom prst="rect">
            <a:avLst/>
          </a:prstGeom>
        </p:spPr>
        <p:txBody>
          <a:bodyPr wrap="none">
            <a:spAutoFit/>
          </a:bodyPr>
          <a:lstStyle/>
          <a:p>
            <a:r>
              <a:rPr lang="en-US" altLang="zh-CN" b="1" dirty="0"/>
              <a:t>Maya</a:t>
            </a:r>
            <a:r>
              <a:rPr lang="zh-CN" altLang="en-US" b="1" dirty="0" smtClean="0"/>
              <a:t>软件制作的虚拟全景</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51148" y="992749"/>
            <a:ext cx="7619729" cy="2446737"/>
          </a:xfrm>
        </p:spPr>
        <p:txBody>
          <a:bodyPr/>
          <a:lstStyle/>
          <a:p>
            <a:pPr>
              <a:lnSpc>
                <a:spcPct val="130000"/>
              </a:lnSpc>
            </a:pPr>
            <a:r>
              <a:rPr lang="en-US" altLang="zh-CN" sz="2800" b="1" dirty="0" smtClean="0">
                <a:solidFill>
                  <a:srgbClr val="0070C0"/>
                </a:solidFill>
              </a:rPr>
              <a:t>6.1.1 </a:t>
            </a:r>
            <a:r>
              <a:rPr lang="zh-CN" altLang="en-US" sz="2800" b="1" dirty="0" smtClean="0">
                <a:solidFill>
                  <a:srgbClr val="FF0000"/>
                </a:solidFill>
              </a:rPr>
              <a:t>三维</a:t>
            </a:r>
            <a:r>
              <a:rPr lang="zh-CN" altLang="en-US" sz="2800" b="1" dirty="0">
                <a:solidFill>
                  <a:srgbClr val="FF0000"/>
                </a:solidFill>
              </a:rPr>
              <a:t>全景的分类</a:t>
            </a:r>
            <a:endParaRPr lang="zh-CN" altLang="en-US" sz="2800" b="1" dirty="0">
              <a:solidFill>
                <a:srgbClr val="FF0000"/>
              </a:solidFill>
            </a:endParaRPr>
          </a:p>
          <a:p>
            <a:r>
              <a:rPr lang="en-US" altLang="zh-CN" b="1" dirty="0" smtClean="0"/>
              <a:t>1</a:t>
            </a:r>
            <a:r>
              <a:rPr lang="en-US" altLang="zh-CN" b="1" dirty="0"/>
              <a:t>.</a:t>
            </a:r>
            <a:r>
              <a:rPr lang="zh-CN" altLang="zh-CN" b="1" dirty="0">
                <a:solidFill>
                  <a:srgbClr val="FF0000"/>
                </a:solidFill>
              </a:rPr>
              <a:t>柱面</a:t>
            </a:r>
            <a:r>
              <a:rPr lang="zh-CN" altLang="zh-CN" b="1" dirty="0" smtClean="0">
                <a:solidFill>
                  <a:srgbClr val="FF0000"/>
                </a:solidFill>
              </a:rPr>
              <a:t>全景</a:t>
            </a:r>
            <a:endParaRPr lang="en-US" altLang="zh-CN" b="1" dirty="0" smtClean="0">
              <a:solidFill>
                <a:srgbClr val="FF0000"/>
              </a:solidFill>
            </a:endParaRPr>
          </a:p>
          <a:p>
            <a:pPr>
              <a:lnSpc>
                <a:spcPct val="120000"/>
              </a:lnSpc>
            </a:pPr>
            <a:r>
              <a:rPr lang="en-US" altLang="zh-CN" sz="2000" dirty="0" smtClean="0"/>
              <a:t>        </a:t>
            </a:r>
            <a:r>
              <a:rPr lang="zh-CN" altLang="zh-CN" sz="2000" b="1" dirty="0" smtClean="0">
                <a:solidFill>
                  <a:srgbClr val="FF0000"/>
                </a:solidFill>
              </a:rPr>
              <a:t>柱面全景</a:t>
            </a:r>
            <a:r>
              <a:rPr lang="zh-CN" altLang="zh-CN" sz="2000" dirty="0" smtClean="0"/>
              <a:t>，</a:t>
            </a:r>
            <a:r>
              <a:rPr lang="zh-CN" altLang="zh-CN" sz="2000" dirty="0"/>
              <a:t>就是人们常说的“</a:t>
            </a:r>
            <a:r>
              <a:rPr lang="zh-CN" altLang="zh-CN" sz="2000" b="1" dirty="0">
                <a:solidFill>
                  <a:srgbClr val="FF0000"/>
                </a:solidFill>
              </a:rPr>
              <a:t>环视</a:t>
            </a:r>
            <a:r>
              <a:rPr lang="zh-CN" altLang="zh-CN" sz="2000" dirty="0"/>
              <a:t>”。柱面全景的拍摄原理：</a:t>
            </a:r>
            <a:r>
              <a:rPr lang="zh-CN" altLang="zh-CN" sz="2000" b="1" dirty="0"/>
              <a:t>把拍摄的照片投影到以相机视点为中心的圆柱体内表面，</a:t>
            </a:r>
            <a:r>
              <a:rPr lang="zh-CN" altLang="zh-CN" sz="2000" b="1" dirty="0">
                <a:solidFill>
                  <a:srgbClr val="0000CC"/>
                </a:solidFill>
              </a:rPr>
              <a:t>可以以水平</a:t>
            </a:r>
            <a:r>
              <a:rPr lang="en-US" altLang="zh-CN" sz="2000" b="1" dirty="0">
                <a:solidFill>
                  <a:srgbClr val="0000CC"/>
                </a:solidFill>
              </a:rPr>
              <a:t>360</a:t>
            </a:r>
            <a:r>
              <a:rPr lang="zh-CN" altLang="zh-CN" sz="2000" b="1" dirty="0">
                <a:solidFill>
                  <a:srgbClr val="0000CC"/>
                </a:solidFill>
              </a:rPr>
              <a:t>度方式观看四周的景物</a:t>
            </a:r>
            <a:r>
              <a:rPr lang="zh-CN" altLang="zh-CN" sz="2000" dirty="0" smtClean="0">
                <a:solidFill>
                  <a:srgbClr val="0000CC"/>
                </a:solidFill>
              </a:rPr>
              <a:t>。</a:t>
            </a:r>
            <a:endParaRPr lang="en-US" altLang="zh-CN" sz="2000" dirty="0" smtClean="0">
              <a:solidFill>
                <a:srgbClr val="0000CC"/>
              </a:solidFill>
            </a:endParaRPr>
          </a:p>
          <a:p>
            <a:pPr>
              <a:lnSpc>
                <a:spcPct val="100000"/>
              </a:lnSpc>
            </a:pPr>
            <a:r>
              <a:rPr lang="en-US" altLang="zh-CN" sz="1800" dirty="0" smtClean="0"/>
              <a:t>    </a:t>
            </a:r>
            <a:endParaRPr lang="zh-CN" altLang="zh-CN" dirty="0"/>
          </a:p>
          <a:p>
            <a:pPr>
              <a:lnSpc>
                <a:spcPct val="130000"/>
              </a:lnSpc>
            </a:pPr>
            <a:endParaRPr lang="zh-CN" altLang="en-US"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 name="图片 4"/>
          <p:cNvPicPr/>
          <p:nvPr/>
        </p:nvPicPr>
        <p:blipFill rotWithShape="1">
          <a:blip r:embed="rId1">
            <a:extLst>
              <a:ext uri="{28A0092B-C50C-407E-A947-70E740481C1C}">
                <a14:useLocalDpi xmlns:a14="http://schemas.microsoft.com/office/drawing/2010/main" val="0"/>
              </a:ext>
            </a:extLst>
          </a:blip>
          <a:srcRect l="24464" r="24893"/>
          <a:stretch>
            <a:fillRect/>
          </a:stretch>
        </p:blipFill>
        <p:spPr bwMode="auto">
          <a:xfrm>
            <a:off x="2696009" y="3275167"/>
            <a:ext cx="3712481" cy="2789711"/>
          </a:xfrm>
          <a:prstGeom prst="rect">
            <a:avLst/>
          </a:prstGeom>
          <a:ln>
            <a:noFill/>
          </a:ln>
        </p:spPr>
      </p:pic>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矩形 9"/>
          <p:cNvSpPr/>
          <p:nvPr/>
        </p:nvSpPr>
        <p:spPr>
          <a:xfrm>
            <a:off x="3026328" y="5950139"/>
            <a:ext cx="3091344" cy="276999"/>
          </a:xfrm>
          <a:prstGeom prst="rect">
            <a:avLst/>
          </a:prstGeom>
        </p:spPr>
        <p:txBody>
          <a:bodyPr wrap="square">
            <a:spAutoFit/>
          </a:bodyPr>
          <a:lstStyle/>
          <a:p>
            <a:pPr algn="ctr"/>
            <a:r>
              <a:rPr lang="zh-CN" altLang="en-US" sz="1200" b="1" dirty="0" smtClean="0"/>
              <a:t>柱面全景拍摄示意图</a:t>
            </a:r>
            <a:endParaRPr lang="zh-CN" altLang="en-US" sz="1200" b="1" dirty="0"/>
          </a:p>
        </p:txBody>
      </p:sp>
      <p:sp>
        <p:nvSpPr>
          <p:cNvPr id="9" name="五角星 8"/>
          <p:cNvSpPr/>
          <p:nvPr/>
        </p:nvSpPr>
        <p:spPr>
          <a:xfrm>
            <a:off x="7805134" y="164164"/>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282700" y="1093417"/>
            <a:ext cx="6361379" cy="573955"/>
          </a:xfrm>
        </p:spPr>
        <p:txBody>
          <a:bodyPr/>
          <a:lstStyle/>
          <a:p>
            <a:pPr>
              <a:lnSpc>
                <a:spcPct val="130000"/>
              </a:lnSpc>
            </a:pPr>
            <a:r>
              <a:rPr lang="en-US" altLang="zh-CN" sz="2800" b="1" dirty="0" smtClean="0">
                <a:solidFill>
                  <a:srgbClr val="0070C0"/>
                </a:solidFill>
              </a:rPr>
              <a:t>6.1.1 </a:t>
            </a:r>
            <a:r>
              <a:rPr lang="zh-CN" altLang="en-US" sz="2800" b="1" dirty="0" smtClean="0">
                <a:solidFill>
                  <a:srgbClr val="0070C0"/>
                </a:solidFill>
              </a:rPr>
              <a:t>三维</a:t>
            </a:r>
            <a:r>
              <a:rPr lang="zh-CN" altLang="en-US" sz="2800" b="1" dirty="0">
                <a:solidFill>
                  <a:srgbClr val="0070C0"/>
                </a:solidFill>
              </a:rPr>
              <a:t>全景的分类</a:t>
            </a:r>
            <a:endParaRPr lang="zh-CN" altLang="en-US" sz="2800" b="1" dirty="0">
              <a:solidFill>
                <a:srgbClr val="0070C0"/>
              </a:solidFill>
            </a:endParaRPr>
          </a:p>
          <a:p>
            <a:pPr>
              <a:lnSpc>
                <a:spcPct val="130000"/>
              </a:lnSpc>
            </a:pPr>
            <a:endParaRPr lang="zh-CN" altLang="en-US"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表格 5"/>
          <p:cNvGraphicFramePr>
            <a:graphicFrameLocks noGrp="1"/>
          </p:cNvGraphicFramePr>
          <p:nvPr/>
        </p:nvGraphicFramePr>
        <p:xfrm>
          <a:off x="1097166" y="2298275"/>
          <a:ext cx="6949668" cy="3349604"/>
        </p:xfrm>
        <a:graphic>
          <a:graphicData uri="http://schemas.openxmlformats.org/drawingml/2006/table">
            <a:tbl>
              <a:tblPr firstRow="1" bandRow="1">
                <a:tableStyleId>{5C22544A-7EE6-4342-B048-85BDC9FD1C3A}</a:tableStyleId>
              </a:tblPr>
              <a:tblGrid>
                <a:gridCol w="3673068"/>
                <a:gridCol w="3276600"/>
              </a:tblGrid>
              <a:tr h="423524">
                <a:tc>
                  <a:txBody>
                    <a:bodyPr/>
                    <a:lstStyle/>
                    <a:p>
                      <a:pPr algn="ctr"/>
                      <a:r>
                        <a:rPr lang="zh-CN" altLang="zh-CN" sz="1800" b="1" dirty="0" smtClean="0">
                          <a:solidFill>
                            <a:srgbClr val="FF0000"/>
                          </a:solidFill>
                        </a:rPr>
                        <a:t>优点</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zh-CN" altLang="zh-CN" sz="1800" b="1" dirty="0" smtClean="0">
                          <a:solidFill>
                            <a:srgbClr val="FF0000"/>
                          </a:solidFill>
                        </a:rPr>
                        <a:t>缺点</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dirty="0" smtClean="0"/>
                        <a:t>圆柱面展开后成为一个矩形平面，所以柱面全景图展开后就成为一个矩形图像，然后利用其在计算机内的图像格式进行存取。</a:t>
                      </a:r>
                      <a:endParaRPr lang="zh-CN" altLang="zh-CN"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dirty="0" smtClean="0">
                          <a:solidFill>
                            <a:srgbClr val="FF0000"/>
                          </a:solidFill>
                        </a:rPr>
                        <a:t>用鼠标向上或向下拖动时，仰视和俯视的视野受到限制，既看不到天，也看不到地，即垂直视角小于</a:t>
                      </a:r>
                      <a:r>
                        <a:rPr lang="en-US" altLang="zh-CN" sz="1800" dirty="0" smtClean="0">
                          <a:solidFill>
                            <a:srgbClr val="FF0000"/>
                          </a:solidFill>
                        </a:rPr>
                        <a:t>180</a:t>
                      </a:r>
                      <a:r>
                        <a:rPr lang="zh-CN" altLang="zh-CN" sz="1800" dirty="0" smtClean="0">
                          <a:solidFill>
                            <a:srgbClr val="FF0000"/>
                          </a:solidFill>
                        </a:rPr>
                        <a:t>度。</a:t>
                      </a:r>
                      <a:endParaRPr lang="zh-CN" altLang="zh-CN" sz="1800" dirty="0" smtClean="0">
                        <a:solidFill>
                          <a:srgbClr val="FF0000"/>
                        </a:solidFill>
                      </a:endParaRPr>
                    </a:p>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99"/>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dirty="0" smtClean="0"/>
                        <a:t>图像的采集快捷方便。仅通过简单的硬件，如数码相机、三脚架、全景云台就可以实现采集，且不受周围环境的限制。</a:t>
                      </a:r>
                      <a:endParaRPr lang="zh-CN" altLang="zh-CN"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vMerge="1">
                  <a:tcPr/>
                </a:tc>
              </a:tr>
            </a:tbl>
          </a:graphicData>
        </a:graphic>
      </p:graphicFrame>
      <p:sp>
        <p:nvSpPr>
          <p:cNvPr id="9" name="矩形 8"/>
          <p:cNvSpPr/>
          <p:nvPr/>
        </p:nvSpPr>
        <p:spPr>
          <a:xfrm>
            <a:off x="740328" y="1759139"/>
            <a:ext cx="3965022" cy="461665"/>
          </a:xfrm>
          <a:prstGeom prst="rect">
            <a:avLst/>
          </a:prstGeom>
        </p:spPr>
        <p:txBody>
          <a:bodyPr wrap="square">
            <a:spAutoFit/>
          </a:bodyPr>
          <a:lstStyle/>
          <a:p>
            <a:pPr algn="ctr"/>
            <a:r>
              <a:rPr lang="zh-CN" altLang="en-US" sz="2400" b="1" dirty="0" smtClean="0"/>
              <a:t>柱面全景的优缺点比较</a:t>
            </a:r>
            <a:endParaRPr lang="zh-CN" altLang="en-US" sz="2400" b="1" dirty="0"/>
          </a:p>
        </p:txBody>
      </p:sp>
      <p:sp>
        <p:nvSpPr>
          <p:cNvPr id="10" name="五角星 9"/>
          <p:cNvSpPr/>
          <p:nvPr/>
        </p:nvSpPr>
        <p:spPr>
          <a:xfrm>
            <a:off x="7707662" y="516441"/>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7921" y="126779"/>
            <a:ext cx="4529020" cy="901338"/>
          </a:xfrm>
        </p:spPr>
        <p:txBody>
          <a:bodyPr/>
          <a:lstStyle/>
          <a:p>
            <a:r>
              <a:rPr lang="en-US" altLang="zh-CN" sz="3600" b="1" dirty="0" smtClean="0">
                <a:solidFill>
                  <a:srgbClr val="0070C0"/>
                </a:solidFill>
              </a:rPr>
              <a:t>6.1 </a:t>
            </a:r>
            <a:r>
              <a:rPr lang="zh-CN" altLang="en-US" sz="3600" b="1" dirty="0" smtClean="0">
                <a:solidFill>
                  <a:srgbClr val="0070C0"/>
                </a:solidFill>
              </a:rPr>
              <a:t>三维</a:t>
            </a:r>
            <a:r>
              <a:rPr lang="zh-CN" altLang="en-US" sz="3600" b="1" dirty="0">
                <a:solidFill>
                  <a:srgbClr val="0070C0"/>
                </a:solidFill>
              </a:rPr>
              <a:t>全景概述</a:t>
            </a:r>
            <a:endParaRPr lang="zh-CN" altLang="en-US" sz="3600" dirty="0">
              <a:solidFill>
                <a:srgbClr val="0070C0"/>
              </a:solidFill>
            </a:endParaRPr>
          </a:p>
        </p:txBody>
      </p:sp>
      <p:sp>
        <p:nvSpPr>
          <p:cNvPr id="6146" name="Rectangle 3"/>
          <p:cNvSpPr>
            <a:spLocks noGrp="1" noChangeArrowheads="1"/>
          </p:cNvSpPr>
          <p:nvPr>
            <p:ph type="body" idx="1"/>
          </p:nvPr>
        </p:nvSpPr>
        <p:spPr>
          <a:xfrm>
            <a:off x="551148" y="992749"/>
            <a:ext cx="8282459" cy="3067523"/>
          </a:xfrm>
        </p:spPr>
        <p:txBody>
          <a:bodyPr/>
          <a:lstStyle/>
          <a:p>
            <a:pPr>
              <a:lnSpc>
                <a:spcPct val="130000"/>
              </a:lnSpc>
            </a:pPr>
            <a:r>
              <a:rPr lang="en-US" altLang="zh-CN" sz="2800" b="1" dirty="0" smtClean="0">
                <a:solidFill>
                  <a:srgbClr val="0070C0"/>
                </a:solidFill>
              </a:rPr>
              <a:t>6.1.1 </a:t>
            </a:r>
            <a:r>
              <a:rPr lang="zh-CN" altLang="en-US" sz="2800" b="1" dirty="0" smtClean="0">
                <a:solidFill>
                  <a:srgbClr val="0070C0"/>
                </a:solidFill>
              </a:rPr>
              <a:t>三维</a:t>
            </a:r>
            <a:r>
              <a:rPr lang="zh-CN" altLang="en-US" sz="2800" b="1" dirty="0">
                <a:solidFill>
                  <a:srgbClr val="0070C0"/>
                </a:solidFill>
              </a:rPr>
              <a:t>全景的分类</a:t>
            </a:r>
            <a:endParaRPr lang="zh-CN" altLang="en-US" sz="2800" b="1" dirty="0">
              <a:solidFill>
                <a:srgbClr val="0070C0"/>
              </a:solidFill>
            </a:endParaRPr>
          </a:p>
          <a:p>
            <a:r>
              <a:rPr lang="en-US" altLang="zh-CN" b="1" dirty="0" smtClean="0"/>
              <a:t>2</a:t>
            </a:r>
            <a:r>
              <a:rPr lang="en-US" altLang="zh-CN" b="1" dirty="0"/>
              <a:t>.</a:t>
            </a:r>
            <a:r>
              <a:rPr lang="zh-CN" altLang="zh-CN" b="1" dirty="0">
                <a:solidFill>
                  <a:srgbClr val="FF0000"/>
                </a:solidFill>
              </a:rPr>
              <a:t>球面全景</a:t>
            </a:r>
            <a:r>
              <a:rPr lang="en-US" altLang="zh-CN" dirty="0"/>
              <a:t> </a:t>
            </a:r>
            <a:endParaRPr lang="en-US" altLang="zh-CN" dirty="0" smtClean="0"/>
          </a:p>
          <a:p>
            <a:pPr>
              <a:lnSpc>
                <a:spcPct val="200000"/>
              </a:lnSpc>
            </a:pPr>
            <a:r>
              <a:rPr lang="en-US" altLang="zh-CN" sz="2000" dirty="0" smtClean="0">
                <a:solidFill>
                  <a:srgbClr val="FF0000"/>
                </a:solidFill>
              </a:rPr>
              <a:t>        </a:t>
            </a:r>
            <a:r>
              <a:rPr lang="zh-CN" altLang="zh-CN" sz="2000" b="1" dirty="0" smtClean="0">
                <a:solidFill>
                  <a:srgbClr val="FF0000"/>
                </a:solidFill>
              </a:rPr>
              <a:t>球面</a:t>
            </a:r>
            <a:r>
              <a:rPr lang="zh-CN" altLang="zh-CN" sz="2000" b="1" dirty="0">
                <a:solidFill>
                  <a:srgbClr val="FF0000"/>
                </a:solidFill>
              </a:rPr>
              <a:t>全景</a:t>
            </a:r>
            <a:r>
              <a:rPr lang="zh-CN" altLang="zh-CN" sz="2000" b="1" dirty="0"/>
              <a:t>图是将原始图像拼接成一个球体的形状，以</a:t>
            </a:r>
            <a:r>
              <a:rPr lang="zh-CN" altLang="zh-CN" sz="2000" b="1" dirty="0">
                <a:solidFill>
                  <a:srgbClr val="FF0000"/>
                </a:solidFill>
              </a:rPr>
              <a:t>相机视点为</a:t>
            </a:r>
            <a:r>
              <a:rPr lang="zh-CN" altLang="zh-CN" sz="2000" b="1" dirty="0"/>
              <a:t>球心，将图像投影到球体的内表面。</a:t>
            </a:r>
            <a:r>
              <a:rPr lang="zh-CN" altLang="zh-CN" sz="2000" b="1" dirty="0">
                <a:solidFill>
                  <a:srgbClr val="0000CC"/>
                </a:solidFill>
              </a:rPr>
              <a:t>球面全景图可以实现水平方向</a:t>
            </a:r>
            <a:r>
              <a:rPr lang="en-US" altLang="zh-CN" sz="2000" b="1" dirty="0">
                <a:solidFill>
                  <a:srgbClr val="0000CC"/>
                </a:solidFill>
              </a:rPr>
              <a:t>360</a:t>
            </a:r>
            <a:r>
              <a:rPr lang="zh-CN" altLang="zh-CN" sz="2000" b="1" dirty="0">
                <a:solidFill>
                  <a:srgbClr val="0000CC"/>
                </a:solidFill>
              </a:rPr>
              <a:t>度旋转、垂直方向</a:t>
            </a:r>
            <a:r>
              <a:rPr lang="en-US" altLang="zh-CN" sz="2000" b="1" dirty="0">
                <a:solidFill>
                  <a:srgbClr val="0000CC"/>
                </a:solidFill>
              </a:rPr>
              <a:t>180</a:t>
            </a:r>
            <a:r>
              <a:rPr lang="zh-CN" altLang="zh-CN" sz="2000" b="1" dirty="0">
                <a:solidFill>
                  <a:srgbClr val="0000CC"/>
                </a:solidFill>
              </a:rPr>
              <a:t>度俯视和仰视的视线观察。</a:t>
            </a:r>
            <a:endParaRPr lang="zh-CN" altLang="zh-CN" sz="2000" b="1" dirty="0">
              <a:solidFill>
                <a:srgbClr val="0000CC"/>
              </a:solidFill>
            </a:endParaRPr>
          </a:p>
          <a:p>
            <a:pPr>
              <a:lnSpc>
                <a:spcPct val="200000"/>
              </a:lnSpc>
            </a:pPr>
            <a:endParaRPr lang="zh-CN" altLang="en-US" sz="2000" dirty="0"/>
          </a:p>
          <a:p>
            <a:pPr marL="0" indent="0">
              <a:lnSpc>
                <a:spcPct val="150000"/>
              </a:lnSpc>
              <a:buFontTx/>
              <a:buNone/>
            </a:pPr>
            <a:endParaRPr lang="en-US" altLang="zh-CN" sz="2800" dirty="0" smtClean="0">
              <a:effectLst/>
            </a:endParaRPr>
          </a:p>
        </p:txBody>
      </p:sp>
      <p:sp>
        <p:nvSpPr>
          <p:cNvPr id="3"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2012657" y="4160941"/>
            <a:ext cx="5403212" cy="1946246"/>
          </a:xfrm>
          <a:prstGeom prst="rect">
            <a:avLst/>
          </a:prstGeom>
        </p:spPr>
      </p:pic>
      <p:sp>
        <p:nvSpPr>
          <p:cNvPr id="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3178116" y="6135762"/>
            <a:ext cx="3091344" cy="276999"/>
          </a:xfrm>
          <a:prstGeom prst="rect">
            <a:avLst/>
          </a:prstGeom>
        </p:spPr>
        <p:txBody>
          <a:bodyPr wrap="square">
            <a:spAutoFit/>
          </a:bodyPr>
          <a:lstStyle/>
          <a:p>
            <a:pPr algn="ctr"/>
            <a:r>
              <a:rPr lang="zh-CN" altLang="en-US" sz="1200" b="1" dirty="0" smtClean="0"/>
              <a:t>球面全景示意图</a:t>
            </a:r>
            <a:endParaRPr lang="zh-CN" altLang="en-US" sz="1200" b="1" dirty="0"/>
          </a:p>
        </p:txBody>
      </p:sp>
      <p:sp>
        <p:nvSpPr>
          <p:cNvPr id="9" name="五角星 8"/>
          <p:cNvSpPr/>
          <p:nvPr/>
        </p:nvSpPr>
        <p:spPr>
          <a:xfrm>
            <a:off x="7613714" y="292998"/>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3433</Words>
  <Application>WPS 演示</Application>
  <PresentationFormat>全屏显示(4:3)</PresentationFormat>
  <Paragraphs>282</Paragraphs>
  <Slides>24</Slides>
  <Notes>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宋体</vt:lpstr>
      <vt:lpstr>Wingdings</vt:lpstr>
      <vt:lpstr>华文行楷</vt:lpstr>
      <vt:lpstr>黑体</vt:lpstr>
      <vt:lpstr>Lucida Sans</vt:lpstr>
      <vt:lpstr>微软雅黑</vt:lpstr>
      <vt:lpstr>Arial Unicode MS</vt:lpstr>
      <vt:lpstr>Book Antiqua</vt:lpstr>
      <vt:lpstr>Calibri</vt:lpstr>
      <vt:lpstr>Office 主题</vt:lpstr>
      <vt:lpstr>1_Office 主题</vt:lpstr>
      <vt:lpstr>虚拟现实与增强现实技术概论</vt:lpstr>
      <vt:lpstr>第6章 三维全景技术</vt:lpstr>
      <vt:lpstr>导学 </vt:lpstr>
      <vt:lpstr>6.1 三维全景概述</vt:lpstr>
      <vt:lpstr>PowerPoint 演示文稿</vt:lpstr>
      <vt:lpstr>6.1 三维全景概述</vt:lpstr>
      <vt:lpstr>6.1 三维全景概述</vt:lpstr>
      <vt:lpstr>6.1 三维全景概述</vt:lpstr>
      <vt:lpstr>6.1 三维全景概述</vt:lpstr>
      <vt:lpstr>6.1 三维全景概述</vt:lpstr>
      <vt:lpstr>6.1 三维全景概述</vt:lpstr>
      <vt:lpstr>6.1 三维全景概述</vt:lpstr>
      <vt:lpstr>6.1 三维全景概述</vt:lpstr>
      <vt:lpstr>6.1 三维全景概述</vt:lpstr>
      <vt:lpstr>6.2全景照片的拍摄硬件</vt:lpstr>
      <vt:lpstr>6.2全景照片的拍摄硬件</vt:lpstr>
      <vt:lpstr>6.3全景照片的拍摄方法</vt:lpstr>
      <vt:lpstr>6.3全景照片的拍摄方法</vt:lpstr>
      <vt:lpstr>6.3全景照片的拍摄方法</vt:lpstr>
      <vt:lpstr>6.4三维全景的软件实现方法</vt:lpstr>
      <vt:lpstr>6.4三维全景的软件实现方法</vt:lpstr>
      <vt:lpstr>6.4三维全景的软件实现方法</vt:lpstr>
      <vt:lpstr>6.4三维全景的软件实现方法</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81</cp:revision>
  <dcterms:created xsi:type="dcterms:W3CDTF">2016-03-25T06:06:00Z</dcterms:created>
  <dcterms:modified xsi:type="dcterms:W3CDTF">2019-10-25T00:18:53Z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